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8" r:id="rId2"/>
    <p:sldId id="285" r:id="rId3"/>
    <p:sldId id="279" r:id="rId4"/>
    <p:sldId id="281" r:id="rId5"/>
    <p:sldId id="282" r:id="rId6"/>
    <p:sldId id="313" r:id="rId7"/>
    <p:sldId id="293" r:id="rId8"/>
    <p:sldId id="314" r:id="rId9"/>
    <p:sldId id="315" r:id="rId10"/>
    <p:sldId id="316" r:id="rId11"/>
    <p:sldId id="317" r:id="rId12"/>
    <p:sldId id="318" r:id="rId13"/>
    <p:sldId id="320" r:id="rId14"/>
    <p:sldId id="319" r:id="rId15"/>
    <p:sldId id="321" r:id="rId16"/>
    <p:sldId id="322" r:id="rId17"/>
    <p:sldId id="323" r:id="rId18"/>
    <p:sldId id="324" r:id="rId19"/>
    <p:sldId id="345" r:id="rId20"/>
    <p:sldId id="326" r:id="rId21"/>
    <p:sldId id="327" r:id="rId22"/>
    <p:sldId id="328" r:id="rId23"/>
    <p:sldId id="329" r:id="rId24"/>
    <p:sldId id="330" r:id="rId25"/>
    <p:sldId id="331" r:id="rId26"/>
    <p:sldId id="332" r:id="rId27"/>
    <p:sldId id="333" r:id="rId28"/>
    <p:sldId id="334" r:id="rId29"/>
    <p:sldId id="335" r:id="rId30"/>
    <p:sldId id="336" r:id="rId31"/>
    <p:sldId id="337" r:id="rId32"/>
    <p:sldId id="338" r:id="rId33"/>
    <p:sldId id="340" r:id="rId34"/>
    <p:sldId id="341" r:id="rId35"/>
    <p:sldId id="342" r:id="rId36"/>
    <p:sldId id="343" r:id="rId37"/>
    <p:sldId id="344" r:id="rId38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830E"/>
    <a:srgbClr val="FBE169"/>
    <a:srgbClr val="FDE870"/>
    <a:srgbClr val="FCE56D"/>
    <a:srgbClr val="E4840F"/>
    <a:srgbClr val="FEEC74"/>
    <a:srgbClr val="F6CB54"/>
    <a:srgbClr val="F4A548"/>
    <a:srgbClr val="53752B"/>
    <a:srgbClr val="2339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50" d="100"/>
          <a:sy n="150" d="100"/>
        </p:scale>
        <p:origin x="576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6F3F65-A2C5-5F19-3872-70173085B8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en-GB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2F3A6840-C7EC-812F-7327-F308EBE813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GB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9A2C9D6-1592-D7A4-2565-87A77A3452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4EFBB-64E1-4FE5-BE82-5E5186E38341}" type="datetimeFigureOut">
              <a:rPr lang="en-GB" smtClean="0"/>
              <a:t>03/12/2025</a:t>
            </a:fld>
            <a:endParaRPr lang="en-GB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E05DDCC-7D67-4E60-02CC-C41479DFE2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BB7FF35-1CBA-3C48-A4FB-6D549B93B9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36F67-A94D-4B4B-B013-7EB36672DE78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46437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A3D6B91-67E3-CDBF-6F79-9D34A6CA3F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GB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CF56054-93BD-540C-B9BE-A7D7C0C5DE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261A1A4-F724-B045-DADC-1AA8FDB8E8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4EFBB-64E1-4FE5-BE82-5E5186E38341}" type="datetimeFigureOut">
              <a:rPr lang="en-GB" smtClean="0"/>
              <a:t>03/12/2025</a:t>
            </a:fld>
            <a:endParaRPr lang="en-GB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1526672-A052-A34E-6977-B0270D70F2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A2B556-B2D2-24F1-D310-C133E6C30E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36F67-A94D-4B4B-B013-7EB36672DE78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05544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56DF66-5A41-6E4B-AAD0-B4FCA29A15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en-GB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40886CF-02B8-133C-213A-E9549F6583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8686367-2EF9-5A27-C19B-AB7ADC97E7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4EFBB-64E1-4FE5-BE82-5E5186E38341}" type="datetimeFigureOut">
              <a:rPr lang="en-GB" smtClean="0"/>
              <a:t>03/12/2025</a:t>
            </a:fld>
            <a:endParaRPr lang="en-GB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3E85B5B-C7DF-EB10-CD6E-F5A0210844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9EE0C7A-E2AA-86B5-152D-7A4D9AAAD2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36F67-A94D-4B4B-B013-7EB36672DE78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91065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8CE396F-D1E0-9512-B0C2-ECFB9ED551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GB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05BF31F-76EA-9F03-8E01-3CCE63B863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C1132D7-9D5E-0C75-67E1-A163C24DA6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B961167-05FF-C764-B755-5D1CAB49EF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4EFBB-64E1-4FE5-BE82-5E5186E38341}" type="datetimeFigureOut">
              <a:rPr lang="en-GB" smtClean="0"/>
              <a:t>03/12/2025</a:t>
            </a:fld>
            <a:endParaRPr lang="en-GB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8B40437-C16C-281E-B442-6FDC12B802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705E33C-2108-D081-3C0C-947D7EF6A7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36F67-A94D-4B4B-B013-7EB36672DE78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65701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AAC40B-2C90-A9B5-8D72-2E675F28A5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GB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FAE4549-607C-0D4E-039B-22C7B8F5BA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860467E-3B4D-A6D7-887C-3A40CFDA18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DBB3C126-80E8-3040-73A8-30D3B8542B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1FC298CF-27A6-CDDB-44CC-8A17C3C6A4C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3B891D2C-4662-F6C6-D7A7-98E1FE7B0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4EFBB-64E1-4FE5-BE82-5E5186E38341}" type="datetimeFigureOut">
              <a:rPr lang="en-GB" smtClean="0"/>
              <a:t>03/12/2025</a:t>
            </a:fld>
            <a:endParaRPr lang="en-GB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99090441-404F-70AC-5F22-9EC2FD99B4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9ED8495F-2D50-EF44-3307-C955AE805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36F67-A94D-4B4B-B013-7EB36672DE78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9201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B6D657C-83FA-EB74-433B-BB893CDD7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GB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D03D143-D391-645F-7AC9-0445B2FD9A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4EFBB-64E1-4FE5-BE82-5E5186E38341}" type="datetimeFigureOut">
              <a:rPr lang="en-GB" smtClean="0"/>
              <a:t>03/12/2025</a:t>
            </a:fld>
            <a:endParaRPr lang="en-GB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D366F81-AC82-A02A-8F32-508979E295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A62B4EE-BC21-3922-AE5F-C1DE8A660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36F67-A94D-4B4B-B013-7EB36672DE78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11254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6AF6A863-2975-A870-59F2-966CB7CD49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4EFBB-64E1-4FE5-BE82-5E5186E38341}" type="datetimeFigureOut">
              <a:rPr lang="en-GB" smtClean="0"/>
              <a:t>03/12/2025</a:t>
            </a:fld>
            <a:endParaRPr lang="en-GB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2E6A886-AF74-60BC-20E0-8D8A60259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3BAB1F5-1D14-A14D-BCDE-78E8AFFBA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36F67-A94D-4B4B-B013-7EB36672DE78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54041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B5E875-7552-7CB1-5004-7A8FF6068B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GB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39D1CF0-8176-5935-4AC2-77542CAA61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0CB9515-4244-4468-CFA6-D4B647A3D9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0D33E63-4EE6-3E4B-E37C-D10B24BA0E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4EFBB-64E1-4FE5-BE82-5E5186E38341}" type="datetimeFigureOut">
              <a:rPr lang="en-GB" smtClean="0"/>
              <a:t>03/12/2025</a:t>
            </a:fld>
            <a:endParaRPr lang="en-GB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191F175-9CB3-88A3-CB48-4055516D7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785337F-E8A0-0BC9-2360-24287746C9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36F67-A94D-4B4B-B013-7EB36672DE78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14577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D459362-003A-FD74-36FB-8BA8931F0A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GB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B15CE690-D49D-B86A-302B-41AAC304175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C4EDAE3-E05F-4F06-D632-A4F2180B35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B0218201-9956-6425-ED2F-03EE47CC3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4EFBB-64E1-4FE5-BE82-5E5186E38341}" type="datetimeFigureOut">
              <a:rPr lang="en-GB" smtClean="0"/>
              <a:t>03/12/2025</a:t>
            </a:fld>
            <a:endParaRPr lang="en-GB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2EB59E2-4E78-9805-3F29-50D91E5605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E7E7096-FE73-B69B-81CD-7015DFCDF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36F67-A94D-4B4B-B013-7EB36672DE78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84454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F1B6537-6F9A-9915-18AF-829A8D6104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GB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56A0E4B-A01C-F274-CAAF-9B0284450C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C690BAE-B6F3-416B-D45C-23DEE2B1B5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4EFBB-64E1-4FE5-BE82-5E5186E38341}" type="datetimeFigureOut">
              <a:rPr lang="en-GB" smtClean="0"/>
              <a:t>03/12/2025</a:t>
            </a:fld>
            <a:endParaRPr lang="en-GB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2561603-8BB9-EC76-3969-DB29AC15E0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4C14484-DF8F-5E68-3C6A-890008429C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36F67-A94D-4B4B-B013-7EB36672DE78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2511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8A0DB16B-BD21-333C-6DA2-A8E92B1110A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GB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C23707A7-9C1D-A49F-C897-BB54C6E708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08317DB-49BB-9282-1EE6-BE3A0AE49C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4EFBB-64E1-4FE5-BE82-5E5186E38341}" type="datetimeFigureOut">
              <a:rPr lang="en-GB" smtClean="0"/>
              <a:t>03/12/2025</a:t>
            </a:fld>
            <a:endParaRPr lang="en-GB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C1E1C97-708F-C5E0-FEA7-850A374B83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8923DCA-B5C1-C3AA-0B0C-7D9892B32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36F67-A94D-4B4B-B013-7EB36672DE78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0182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3A18B154-2F56-8A5F-1BDB-91E72D1773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GB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979547D-5AFA-8391-96C3-95935FD587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2124682-739B-D6EB-EDC6-301A8718AB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84EFBB-64E1-4FE5-BE82-5E5186E38341}" type="datetimeFigureOut">
              <a:rPr lang="en-GB" smtClean="0"/>
              <a:t>03/12/2025</a:t>
            </a:fld>
            <a:endParaRPr lang="en-GB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156CB1B-8690-1E4F-B0A0-8978498681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06FAF0C-32A8-10CC-E876-1F7D28ECBD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3C36F67-A94D-4B4B-B013-7EB36672DE78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4180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jpeg"/><Relationship Id="rId7" Type="http://schemas.openxmlformats.org/officeDocument/2006/relationships/image" Target="../media/image2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ita.ch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mailto:simone.hindermann@pratteln.ch" TargetMode="External"/><Relationship Id="rId7" Type="http://schemas.openxmlformats.org/officeDocument/2006/relationships/image" Target="../media/image2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6" Type="http://schemas.openxmlformats.org/officeDocument/2006/relationships/hyperlink" Target="mailto:nicole.burtscher@pratteln.ch" TargetMode="External"/><Relationship Id="rId5" Type="http://schemas.openxmlformats.org/officeDocument/2006/relationships/hyperlink" Target="mailto:daniela.baumgartner@pratteln.ch" TargetMode="External"/><Relationship Id="rId4" Type="http://schemas.openxmlformats.org/officeDocument/2006/relationships/hyperlink" Target="mailto:alexandra.lamon@pratteln.bl.ch" TargetMode="Externa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vimeo.com/886117062/62fbef13ae?share=copy" TargetMode="Externa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>
            <a:extLst>
              <a:ext uri="{FF2B5EF4-FFF2-40B4-BE49-F238E27FC236}">
                <a16:creationId xmlns:a16="http://schemas.microsoft.com/office/drawing/2014/main" id="{7C50C9C0-79D3-5CF9-0EEC-FE8376A4151B}"/>
              </a:ext>
            </a:extLst>
          </p:cNvPr>
          <p:cNvSpPr/>
          <p:nvPr/>
        </p:nvSpPr>
        <p:spPr>
          <a:xfrm>
            <a:off x="0" y="-5869"/>
            <a:ext cx="12192000" cy="6858000"/>
          </a:xfrm>
          <a:prstGeom prst="rect">
            <a:avLst/>
          </a:prstGeom>
          <a:gradFill flip="none" rotWithShape="1">
            <a:gsLst>
              <a:gs pos="23000">
                <a:srgbClr val="E4830E"/>
              </a:gs>
              <a:gs pos="83000">
                <a:srgbClr val="FEEC74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4" name="Grafik 13" descr="Ein Bild, das Schrift, Screenshot, Text, Zahl enthält.">
            <a:extLst>
              <a:ext uri="{FF2B5EF4-FFF2-40B4-BE49-F238E27FC236}">
                <a16:creationId xmlns:a16="http://schemas.microsoft.com/office/drawing/2014/main" id="{E03ECD11-9663-B180-041A-0E7473307A9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31052" y="208252"/>
            <a:ext cx="1800000" cy="1080000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295CBE24-A282-EB08-269E-8511E628348A}"/>
              </a:ext>
            </a:extLst>
          </p:cNvPr>
          <p:cNvSpPr txBox="1"/>
          <p:nvPr/>
        </p:nvSpPr>
        <p:spPr>
          <a:xfrm>
            <a:off x="86881" y="1498693"/>
            <a:ext cx="12192000" cy="39703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de-DE" sz="9000" b="1" dirty="0">
                <a:solidFill>
                  <a:srgbClr val="FDE870"/>
                </a:solidFill>
                <a:latin typeface="Roboto"/>
                <a:ea typeface="Roboto"/>
                <a:cs typeface="Roboto"/>
              </a:rPr>
              <a:t>Herzlich </a:t>
            </a:r>
          </a:p>
          <a:p>
            <a:pPr algn="ctr"/>
            <a:r>
              <a:rPr lang="de-DE" sz="9000" b="1" dirty="0">
                <a:solidFill>
                  <a:srgbClr val="FDE870"/>
                </a:solidFill>
                <a:latin typeface="Roboto"/>
                <a:ea typeface="Roboto"/>
                <a:cs typeface="Roboto"/>
              </a:rPr>
              <a:t>Willkommen </a:t>
            </a:r>
          </a:p>
          <a:p>
            <a:pPr algn="ctr"/>
            <a:r>
              <a:rPr lang="de-DE" sz="6600" b="1" dirty="0">
                <a:solidFill>
                  <a:schemeClr val="bg1"/>
                </a:solidFill>
                <a:latin typeface="Roboto"/>
                <a:ea typeface="Roboto"/>
                <a:cs typeface="Roboto"/>
              </a:rPr>
              <a:t>an der Primarstufe Pratteln</a:t>
            </a:r>
            <a:endParaRPr lang="de-DE" sz="66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1494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feld 11">
            <a:extLst>
              <a:ext uri="{FF2B5EF4-FFF2-40B4-BE49-F238E27FC236}">
                <a16:creationId xmlns:a16="http://schemas.microsoft.com/office/drawing/2014/main" id="{BCFEA21C-90C0-9C24-B6BC-D8E888DE4E6E}"/>
              </a:ext>
            </a:extLst>
          </p:cNvPr>
          <p:cNvSpPr txBox="1"/>
          <p:nvPr/>
        </p:nvSpPr>
        <p:spPr>
          <a:xfrm>
            <a:off x="4749800" y="1844166"/>
            <a:ext cx="7442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4000" b="1" dirty="0">
                <a:solidFill>
                  <a:srgbClr val="E4830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Ein wichtiger Schritt im Leben Ihres Kindes …</a:t>
            </a:r>
            <a:endParaRPr lang="en-GB" sz="4000" b="1" dirty="0">
              <a:solidFill>
                <a:srgbClr val="E4830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3" name="Grafik 2" descr="Ein Bild, das Schrift, Text, Reihe, Design enthält.&#10;&#10;Beschreibung automatisch generiert.">
            <a:extLst>
              <a:ext uri="{FF2B5EF4-FFF2-40B4-BE49-F238E27FC236}">
                <a16:creationId xmlns:a16="http://schemas.microsoft.com/office/drawing/2014/main" id="{E25637B2-B7E0-2D6C-52DB-6C182774AA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06443" y="224618"/>
            <a:ext cx="2247900" cy="1362075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E671DDFD-B047-4A26-83C2-69E380B4E6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2" y="0"/>
            <a:ext cx="47426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555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feld 11">
            <a:extLst>
              <a:ext uri="{FF2B5EF4-FFF2-40B4-BE49-F238E27FC236}">
                <a16:creationId xmlns:a16="http://schemas.microsoft.com/office/drawing/2014/main" id="{BCFEA21C-90C0-9C24-B6BC-D8E888DE4E6E}"/>
              </a:ext>
            </a:extLst>
          </p:cNvPr>
          <p:cNvSpPr txBox="1"/>
          <p:nvPr/>
        </p:nvSpPr>
        <p:spPr>
          <a:xfrm>
            <a:off x="4611776" y="1992119"/>
            <a:ext cx="75565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4000" b="1" dirty="0">
                <a:solidFill>
                  <a:srgbClr val="E4830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… der Übergang in die </a:t>
            </a:r>
          </a:p>
          <a:p>
            <a:pPr algn="ctr"/>
            <a:r>
              <a:rPr lang="de-DE" sz="4000" b="1" dirty="0">
                <a:solidFill>
                  <a:srgbClr val="E4830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1. Klasse</a:t>
            </a:r>
            <a:endParaRPr lang="en-GB" sz="4000" b="1" dirty="0">
              <a:solidFill>
                <a:srgbClr val="E4830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3" name="Grafik 2" descr="Porträt eines Kindes">
            <a:extLst>
              <a:ext uri="{FF2B5EF4-FFF2-40B4-BE49-F238E27FC236}">
                <a16:creationId xmlns:a16="http://schemas.microsoft.com/office/drawing/2014/main" id="{925D7DC1-BED9-F7B6-1277-B971597FBAD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611" y="-1998"/>
            <a:ext cx="4615387" cy="6863002"/>
          </a:xfrm>
          <a:prstGeom prst="rect">
            <a:avLst/>
          </a:prstGeom>
        </p:spPr>
      </p:pic>
      <p:pic>
        <p:nvPicPr>
          <p:cNvPr id="4" name="Grafik 3" descr="Ein Bild, das Schrift, Text, Reihe, Design enthält.&#10;&#10;Beschreibung automatisch generiert.">
            <a:extLst>
              <a:ext uri="{FF2B5EF4-FFF2-40B4-BE49-F238E27FC236}">
                <a16:creationId xmlns:a16="http://schemas.microsoft.com/office/drawing/2014/main" id="{271D8BFD-923B-EDB1-B3CD-6BEFB434A7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81525" y="349536"/>
            <a:ext cx="2247900" cy="1362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840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>
            <a:extLst>
              <a:ext uri="{FF2B5EF4-FFF2-40B4-BE49-F238E27FC236}">
                <a16:creationId xmlns:a16="http://schemas.microsoft.com/office/drawing/2014/main" id="{BCD8019F-EAC8-3115-9DB4-22102E388333}"/>
              </a:ext>
            </a:extLst>
          </p:cNvPr>
          <p:cNvSpPr txBox="1"/>
          <p:nvPr/>
        </p:nvSpPr>
        <p:spPr>
          <a:xfrm>
            <a:off x="5035755" y="2908252"/>
            <a:ext cx="7264400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sz="2400" b="1" dirty="0">
                <a:solidFill>
                  <a:srgbClr val="E4830E"/>
                </a:solidFill>
                <a:latin typeface="Roboto" panose="02000000000000000000" pitchFamily="2" charset="0"/>
              </a:rPr>
              <a:t>Welche Kinder kommen im Sommer 2026 </a:t>
            </a:r>
          </a:p>
          <a:p>
            <a:pPr algn="ctr"/>
            <a:r>
              <a:rPr lang="de-CH" sz="2400" b="1" dirty="0">
                <a:solidFill>
                  <a:srgbClr val="E4830E"/>
                </a:solidFill>
                <a:latin typeface="Roboto" panose="02000000000000000000" pitchFamily="2" charset="0"/>
              </a:rPr>
              <a:t>in die 1. Klasse? </a:t>
            </a:r>
          </a:p>
          <a:p>
            <a:pPr algn="ctr"/>
            <a:endParaRPr lang="de-CH" sz="2400" b="1" dirty="0">
              <a:solidFill>
                <a:srgbClr val="E4830E"/>
              </a:solidFill>
              <a:latin typeface="Roboto" panose="02000000000000000000" pitchFamily="2" charset="0"/>
            </a:endParaRPr>
          </a:p>
          <a:p>
            <a:pPr marL="457200" indent="-45720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CH" sz="2400" b="1" dirty="0">
                <a:solidFill>
                  <a:srgbClr val="E4830E"/>
                </a:solidFill>
                <a:latin typeface="Roboto" panose="02000000000000000000" pitchFamily="2" charset="0"/>
              </a:rPr>
              <a:t>Kinder im 2. Kindergartenjahr </a:t>
            </a:r>
          </a:p>
          <a:p>
            <a:pPr marL="457200" indent="-45720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CH" sz="2400" b="1" dirty="0">
                <a:solidFill>
                  <a:srgbClr val="E4830E"/>
                </a:solidFill>
                <a:latin typeface="Roboto" panose="02000000000000000000" pitchFamily="2" charset="0"/>
              </a:rPr>
              <a:t>Vorzeitiger Eintritt in die 1. Klasse</a:t>
            </a:r>
          </a:p>
          <a:p>
            <a:pPr marL="457200" indent="-45720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CH" sz="2400" b="1" dirty="0">
                <a:solidFill>
                  <a:srgbClr val="E4830E"/>
                </a:solidFill>
                <a:latin typeface="Roboto" panose="02000000000000000000" pitchFamily="2" charset="0"/>
              </a:rPr>
              <a:t>Verzögerter Eintritt in die 1. Klasse</a:t>
            </a:r>
          </a:p>
          <a:p>
            <a:pPr algn="ctr"/>
            <a:endParaRPr lang="de-DE" sz="2400" b="1" dirty="0">
              <a:solidFill>
                <a:srgbClr val="E4830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BCFEA21C-90C0-9C24-B6BC-D8E888DE4E6E}"/>
              </a:ext>
            </a:extLst>
          </p:cNvPr>
          <p:cNvSpPr txBox="1"/>
          <p:nvPr/>
        </p:nvSpPr>
        <p:spPr>
          <a:xfrm>
            <a:off x="4927600" y="1919803"/>
            <a:ext cx="7264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4000" b="1">
                <a:solidFill>
                  <a:srgbClr val="E4830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Eintritt in die 1. Klasse</a:t>
            </a:r>
            <a:endParaRPr lang="en-GB" sz="4000" b="1">
              <a:solidFill>
                <a:srgbClr val="E4830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4" name="Grafik 3" descr="Multikulturelle Mädchen umarmen sich">
            <a:extLst>
              <a:ext uri="{FF2B5EF4-FFF2-40B4-BE49-F238E27FC236}">
                <a16:creationId xmlns:a16="http://schemas.microsoft.com/office/drawing/2014/main" id="{3CFA4740-CD0F-EE19-E194-2B79970FB82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85"/>
          <a:stretch/>
        </p:blipFill>
        <p:spPr>
          <a:xfrm>
            <a:off x="0" y="0"/>
            <a:ext cx="4927600" cy="6883400"/>
          </a:xfrm>
          <a:prstGeom prst="rect">
            <a:avLst/>
          </a:prstGeom>
        </p:spPr>
      </p:pic>
      <p:pic>
        <p:nvPicPr>
          <p:cNvPr id="5" name="Grafik 4" descr="Ein Bild, das Schrift, Text, Reihe, Design enthält.&#10;&#10;Beschreibung automatisch generiert.">
            <a:extLst>
              <a:ext uri="{FF2B5EF4-FFF2-40B4-BE49-F238E27FC236}">
                <a16:creationId xmlns:a16="http://schemas.microsoft.com/office/drawing/2014/main" id="{F9E236ED-13CE-D777-5E01-542505A944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81525" y="349536"/>
            <a:ext cx="2247900" cy="1362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149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>
            <a:extLst>
              <a:ext uri="{FF2B5EF4-FFF2-40B4-BE49-F238E27FC236}">
                <a16:creationId xmlns:a16="http://schemas.microsoft.com/office/drawing/2014/main" id="{BCD8019F-EAC8-3115-9DB4-22102E388333}"/>
              </a:ext>
            </a:extLst>
          </p:cNvPr>
          <p:cNvSpPr txBox="1"/>
          <p:nvPr/>
        </p:nvSpPr>
        <p:spPr>
          <a:xfrm>
            <a:off x="4276725" y="2652673"/>
            <a:ext cx="7727538" cy="390876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endParaRPr lang="de-DE" sz="2400" b="1" dirty="0">
              <a:solidFill>
                <a:srgbClr val="E4830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/>
            <a:r>
              <a:rPr lang="de-DE" sz="2800" b="1" dirty="0">
                <a:solidFill>
                  <a:srgbClr val="E4830E"/>
                </a:solidFill>
                <a:latin typeface="Roboto"/>
                <a:ea typeface="Roboto"/>
                <a:cs typeface="Roboto"/>
              </a:rPr>
              <a:t>Empfehlung der Kindergartenlehrperson </a:t>
            </a:r>
          </a:p>
          <a:p>
            <a:pPr algn="ctr"/>
            <a:r>
              <a:rPr lang="de-DE" sz="2800" b="1" dirty="0">
                <a:solidFill>
                  <a:srgbClr val="E4830E"/>
                </a:solidFill>
                <a:latin typeface="Roboto"/>
                <a:ea typeface="Roboto"/>
                <a:cs typeface="Roboto"/>
              </a:rPr>
              <a:t>für den Übergang in die 1. Klasse:</a:t>
            </a:r>
            <a:endParaRPr lang="de-DE" sz="2800" dirty="0">
              <a:latin typeface="Roboto"/>
              <a:ea typeface="Roboto"/>
              <a:cs typeface="Roboto"/>
            </a:endParaRPr>
          </a:p>
          <a:p>
            <a:pPr algn="ctr"/>
            <a:endParaRPr lang="de-DE" sz="2400" b="1" dirty="0">
              <a:solidFill>
                <a:srgbClr val="E4830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indent="-342900" algn="ctr">
              <a:buFont typeface="Wingdings" panose="05000000000000000000" pitchFamily="2" charset="2"/>
              <a:buChar char="v"/>
            </a:pPr>
            <a:r>
              <a:rPr lang="de-DE" sz="2400" b="1" dirty="0">
                <a:solidFill>
                  <a:srgbClr val="E4830E"/>
                </a:solidFill>
                <a:latin typeface="Roboto"/>
                <a:ea typeface="Roboto"/>
                <a:cs typeface="Roboto"/>
              </a:rPr>
              <a:t>Regelklasse: </a:t>
            </a:r>
          </a:p>
          <a:p>
            <a:pPr algn="ctr"/>
            <a:r>
              <a:rPr lang="de-DE" sz="2400" dirty="0">
                <a:solidFill>
                  <a:srgbClr val="E4830E"/>
                </a:solidFill>
                <a:latin typeface="Roboto"/>
                <a:ea typeface="Roboto"/>
                <a:cs typeface="Roboto"/>
              </a:rPr>
              <a:t>Maximal 24 Kinder (Richtzahl 22 Kinder), </a:t>
            </a:r>
            <a:r>
              <a:rPr lang="de-DE" sz="2400" b="1" dirty="0">
                <a:solidFill>
                  <a:srgbClr val="E4830E"/>
                </a:solidFill>
                <a:latin typeface="Roboto"/>
                <a:ea typeface="Roboto"/>
                <a:cs typeface="Roboto"/>
              </a:rPr>
              <a:t>Dauer: </a:t>
            </a:r>
            <a:r>
              <a:rPr lang="de-DE" sz="2400" dirty="0">
                <a:solidFill>
                  <a:srgbClr val="E4830E"/>
                </a:solidFill>
                <a:latin typeface="Roboto"/>
                <a:ea typeface="Roboto"/>
                <a:cs typeface="Roboto"/>
              </a:rPr>
              <a:t>1 Jahr</a:t>
            </a:r>
          </a:p>
          <a:p>
            <a:pPr algn="ctr"/>
            <a:r>
              <a:rPr lang="de-DE" sz="2400" i="1" dirty="0">
                <a:solidFill>
                  <a:srgbClr val="E4830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oder</a:t>
            </a:r>
          </a:p>
          <a:p>
            <a:pPr marL="342900" indent="-342900" algn="ctr">
              <a:buFont typeface="Wingdings" panose="05000000000000000000" pitchFamily="2" charset="2"/>
              <a:buChar char="v"/>
            </a:pPr>
            <a:r>
              <a:rPr lang="de-DE" sz="2400" b="1" dirty="0">
                <a:solidFill>
                  <a:srgbClr val="E4830E"/>
                </a:solidFill>
                <a:latin typeface="Roboto"/>
                <a:ea typeface="Roboto"/>
                <a:cs typeface="Roboto"/>
              </a:rPr>
              <a:t>Einführungsklasse: </a:t>
            </a:r>
          </a:p>
          <a:p>
            <a:pPr algn="ctr"/>
            <a:r>
              <a:rPr lang="de-DE" sz="2400" dirty="0">
                <a:solidFill>
                  <a:srgbClr val="E4830E"/>
                </a:solidFill>
                <a:latin typeface="Roboto"/>
                <a:ea typeface="Roboto"/>
                <a:cs typeface="Roboto"/>
              </a:rPr>
              <a:t>Maximal 13 Kinder (Richtzahl 10 Kinder), </a:t>
            </a:r>
            <a:r>
              <a:rPr lang="de-DE" sz="2400" b="1" dirty="0">
                <a:solidFill>
                  <a:srgbClr val="E4830E"/>
                </a:solidFill>
                <a:latin typeface="Roboto"/>
                <a:ea typeface="Roboto"/>
                <a:cs typeface="Roboto"/>
              </a:rPr>
              <a:t>Dauer:</a:t>
            </a:r>
            <a:r>
              <a:rPr lang="de-DE" sz="2400" dirty="0">
                <a:solidFill>
                  <a:srgbClr val="E4830E"/>
                </a:solidFill>
                <a:latin typeface="Roboto"/>
                <a:ea typeface="Roboto"/>
                <a:cs typeface="Roboto"/>
              </a:rPr>
              <a:t> 2 Jahre</a:t>
            </a:r>
            <a:endParaRPr lang="de-DE" dirty="0"/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BCFEA21C-90C0-9C24-B6BC-D8E888DE4E6E}"/>
              </a:ext>
            </a:extLst>
          </p:cNvPr>
          <p:cNvSpPr txBox="1"/>
          <p:nvPr/>
        </p:nvSpPr>
        <p:spPr>
          <a:xfrm>
            <a:off x="3902150" y="1944787"/>
            <a:ext cx="82898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4000" b="1" dirty="0">
                <a:solidFill>
                  <a:srgbClr val="E4830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Eintritt in die 1. Klasse</a:t>
            </a:r>
            <a:endParaRPr lang="en-GB" sz="4000" b="1" dirty="0">
              <a:solidFill>
                <a:srgbClr val="E4830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5" name="Grafik 4" descr="Ein Bild, das Schrift, Text, Reihe, Design enthält.&#10;&#10;Beschreibung automatisch generiert.">
            <a:extLst>
              <a:ext uri="{FF2B5EF4-FFF2-40B4-BE49-F238E27FC236}">
                <a16:creationId xmlns:a16="http://schemas.microsoft.com/office/drawing/2014/main" id="{C059B5F2-F08E-1284-6A46-13E84AEA41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81525" y="349536"/>
            <a:ext cx="2247900" cy="1362075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4F44F7E4-1C5E-4635-BEF8-5D0A18E7DA9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678" y="0"/>
            <a:ext cx="430440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25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>
            <a:extLst>
              <a:ext uri="{FF2B5EF4-FFF2-40B4-BE49-F238E27FC236}">
                <a16:creationId xmlns:a16="http://schemas.microsoft.com/office/drawing/2014/main" id="{BCD8019F-EAC8-3115-9DB4-22102E388333}"/>
              </a:ext>
            </a:extLst>
          </p:cNvPr>
          <p:cNvSpPr txBox="1"/>
          <p:nvPr/>
        </p:nvSpPr>
        <p:spPr>
          <a:xfrm>
            <a:off x="3981114" y="2899899"/>
            <a:ext cx="8289850" cy="34778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de-DE" sz="2800" b="1" dirty="0">
                <a:solidFill>
                  <a:srgbClr val="E4830E"/>
                </a:solidFill>
                <a:latin typeface="Roboto"/>
                <a:ea typeface="Roboto"/>
                <a:cs typeface="Roboto"/>
              </a:rPr>
              <a:t>Standortgespräche im Dezember/Januar</a:t>
            </a:r>
            <a:endParaRPr lang="de-DE" dirty="0"/>
          </a:p>
          <a:p>
            <a:pPr algn="ctr"/>
            <a:r>
              <a:rPr lang="de-DE" sz="2800" dirty="0">
                <a:solidFill>
                  <a:srgbClr val="E4830E"/>
                </a:solidFill>
                <a:latin typeface="Roboto"/>
                <a:ea typeface="Roboto"/>
                <a:cs typeface="Roboto"/>
              </a:rPr>
              <a:t>Empfehlung der Kindergartenlehrperson und eventuell der Heilpädagogin</a:t>
            </a:r>
            <a:endParaRPr lang="de-DE" sz="2800" dirty="0">
              <a:solidFill>
                <a:srgbClr val="E4830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/>
            <a:endParaRPr lang="de-DE" sz="2400" dirty="0">
              <a:solidFill>
                <a:srgbClr val="E4830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/>
            <a:r>
              <a:rPr lang="de-DE" sz="2800" b="1" dirty="0">
                <a:solidFill>
                  <a:srgbClr val="E4830E"/>
                </a:solidFill>
                <a:latin typeface="Roboto"/>
                <a:ea typeface="Roboto"/>
                <a:cs typeface="Roboto"/>
              </a:rPr>
              <a:t>Die Erziehungsberechtigten </a:t>
            </a:r>
          </a:p>
          <a:p>
            <a:pPr algn="ctr"/>
            <a:r>
              <a:rPr lang="de-DE" sz="2800" b="1" dirty="0">
                <a:solidFill>
                  <a:srgbClr val="E4830E"/>
                </a:solidFill>
                <a:latin typeface="Roboto"/>
                <a:ea typeface="Roboto"/>
                <a:cs typeface="Roboto"/>
              </a:rPr>
              <a:t>sind mit der Empfehlung einverstanden.</a:t>
            </a:r>
          </a:p>
          <a:p>
            <a:pPr algn="ctr"/>
            <a:r>
              <a:rPr lang="de-DE" sz="2800" dirty="0">
                <a:solidFill>
                  <a:srgbClr val="E4830E"/>
                </a:solidFill>
                <a:latin typeface="Roboto"/>
                <a:ea typeface="Roboto"/>
                <a:cs typeface="Roboto"/>
              </a:rPr>
              <a:t>Entsprechende Zuteilung durch die Schulleitung</a:t>
            </a:r>
          </a:p>
          <a:p>
            <a:pPr algn="ctr"/>
            <a:r>
              <a:rPr lang="de-DE" sz="2800" dirty="0">
                <a:solidFill>
                  <a:srgbClr val="E4830E"/>
                </a:solidFill>
                <a:latin typeface="Roboto"/>
                <a:ea typeface="Roboto"/>
                <a:cs typeface="Roboto"/>
              </a:rPr>
              <a:t>Versand Einteilungsbriefe Freitag, 8.5.2026</a:t>
            </a:r>
            <a:endParaRPr lang="de-DE" sz="2400" b="1" dirty="0">
              <a:solidFill>
                <a:srgbClr val="E4830E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BCFEA21C-90C0-9C24-B6BC-D8E888DE4E6E}"/>
              </a:ext>
            </a:extLst>
          </p:cNvPr>
          <p:cNvSpPr txBox="1"/>
          <p:nvPr/>
        </p:nvSpPr>
        <p:spPr>
          <a:xfrm>
            <a:off x="4978475" y="1823574"/>
            <a:ext cx="5909692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de-DE" sz="4000" b="1" dirty="0">
                <a:solidFill>
                  <a:srgbClr val="E4830E"/>
                </a:solidFill>
                <a:latin typeface="Roboto"/>
                <a:ea typeface="Roboto"/>
                <a:cs typeface="Roboto"/>
              </a:rPr>
              <a:t>Ablauf des Übergangs</a:t>
            </a:r>
            <a:endParaRPr lang="de-DE" dirty="0"/>
          </a:p>
        </p:txBody>
      </p:sp>
      <p:pic>
        <p:nvPicPr>
          <p:cNvPr id="3" name="Grafik 2" descr="Junge mit Rucksack">
            <a:extLst>
              <a:ext uri="{FF2B5EF4-FFF2-40B4-BE49-F238E27FC236}">
                <a16:creationId xmlns:a16="http://schemas.microsoft.com/office/drawing/2014/main" id="{1177ECFA-7E99-31E4-5EE4-B5D02AF544B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1043" r="31043"/>
          <a:stretch/>
        </p:blipFill>
        <p:spPr>
          <a:xfrm>
            <a:off x="0" y="0"/>
            <a:ext cx="3902149" cy="6858000"/>
          </a:xfrm>
          <a:prstGeom prst="rect">
            <a:avLst/>
          </a:prstGeom>
        </p:spPr>
      </p:pic>
      <p:pic>
        <p:nvPicPr>
          <p:cNvPr id="4" name="Grafik 3" descr="Ein Bild, das Schrift, Text, Reihe, Design enthält.&#10;&#10;Beschreibung automatisch generiert.">
            <a:extLst>
              <a:ext uri="{FF2B5EF4-FFF2-40B4-BE49-F238E27FC236}">
                <a16:creationId xmlns:a16="http://schemas.microsoft.com/office/drawing/2014/main" id="{67431E65-339F-D06A-5033-182FB89E8F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68967" y="262094"/>
            <a:ext cx="2247900" cy="1362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477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feld 11">
            <a:extLst>
              <a:ext uri="{FF2B5EF4-FFF2-40B4-BE49-F238E27FC236}">
                <a16:creationId xmlns:a16="http://schemas.microsoft.com/office/drawing/2014/main" id="{BCFEA21C-90C0-9C24-B6BC-D8E888DE4E6E}"/>
              </a:ext>
            </a:extLst>
          </p:cNvPr>
          <p:cNvSpPr txBox="1"/>
          <p:nvPr/>
        </p:nvSpPr>
        <p:spPr>
          <a:xfrm>
            <a:off x="5036345" y="1678602"/>
            <a:ext cx="6003130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de-DE" sz="4000" b="1" dirty="0">
                <a:solidFill>
                  <a:srgbClr val="E4830E"/>
                </a:solidFill>
                <a:latin typeface="Roboto"/>
                <a:ea typeface="Roboto"/>
                <a:cs typeface="Roboto"/>
              </a:rPr>
              <a:t>Ablauf des Übergangs</a:t>
            </a:r>
            <a:endParaRPr lang="de-DE" dirty="0"/>
          </a:p>
        </p:txBody>
      </p:sp>
      <p:pic>
        <p:nvPicPr>
          <p:cNvPr id="6" name="Grafik 5" descr="Nahaufnahme von verschiedenfarbigen Stiften">
            <a:extLst>
              <a:ext uri="{FF2B5EF4-FFF2-40B4-BE49-F238E27FC236}">
                <a16:creationId xmlns:a16="http://schemas.microsoft.com/office/drawing/2014/main" id="{55CB15F9-4427-AE28-115F-53041518C0C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1648"/>
          <a:stretch/>
        </p:blipFill>
        <p:spPr>
          <a:xfrm>
            <a:off x="0" y="0"/>
            <a:ext cx="4949005" cy="6869787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F05F9475-1B6C-968F-84BA-F2FC44298864}"/>
              </a:ext>
            </a:extLst>
          </p:cNvPr>
          <p:cNvSpPr txBox="1"/>
          <p:nvPr/>
        </p:nvSpPr>
        <p:spPr>
          <a:xfrm>
            <a:off x="5036345" y="2565840"/>
            <a:ext cx="7155655" cy="415498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de-DE" sz="2400" b="1" dirty="0">
                <a:solidFill>
                  <a:srgbClr val="E4830E"/>
                </a:solidFill>
                <a:latin typeface="Roboto"/>
                <a:ea typeface="Roboto"/>
                <a:cs typeface="Roboto"/>
              </a:rPr>
              <a:t>Die Erziehungsberechtigten sind mit der Empfehlung </a:t>
            </a:r>
            <a:r>
              <a:rPr lang="de-DE" sz="2400" b="1" u="sng" dirty="0">
                <a:solidFill>
                  <a:srgbClr val="E4830E"/>
                </a:solidFill>
                <a:latin typeface="Roboto"/>
                <a:ea typeface="Roboto"/>
                <a:cs typeface="Roboto"/>
              </a:rPr>
              <a:t>nicht </a:t>
            </a:r>
            <a:r>
              <a:rPr lang="de-DE" sz="2400" b="1" dirty="0">
                <a:solidFill>
                  <a:srgbClr val="E4830E"/>
                </a:solidFill>
                <a:latin typeface="Roboto"/>
                <a:ea typeface="Roboto"/>
                <a:cs typeface="Roboto"/>
              </a:rPr>
              <a:t>einverstanden:</a:t>
            </a:r>
            <a:endParaRPr lang="de-DE" sz="2400" b="1" dirty="0">
              <a:solidFill>
                <a:srgbClr val="E4830E"/>
              </a:solidFill>
              <a:latin typeface="Aptos"/>
              <a:ea typeface="Roboto"/>
              <a:cs typeface="Roboto"/>
            </a:endParaRPr>
          </a:p>
          <a:p>
            <a:endParaRPr lang="de-DE" sz="2400" dirty="0">
              <a:solidFill>
                <a:srgbClr val="E4830E"/>
              </a:solidFill>
              <a:latin typeface="Arial"/>
              <a:ea typeface="Roboto"/>
              <a:cs typeface="Arial"/>
            </a:endParaRPr>
          </a:p>
          <a:p>
            <a:pPr marL="342900" indent="-342900">
              <a:buFont typeface="Arial"/>
              <a:buChar char="•"/>
            </a:pPr>
            <a:r>
              <a:rPr lang="de-DE" sz="2400" dirty="0">
                <a:solidFill>
                  <a:srgbClr val="E4830E"/>
                </a:solidFill>
                <a:latin typeface="Roboto"/>
                <a:ea typeface="Roboto"/>
                <a:cs typeface="Roboto"/>
              </a:rPr>
              <a:t>Ev. Gespräch Schulleitung</a:t>
            </a:r>
          </a:p>
          <a:p>
            <a:pPr marL="342900" indent="-342900">
              <a:buFont typeface="Arial"/>
              <a:buChar char="•"/>
            </a:pPr>
            <a:r>
              <a:rPr lang="de-DE" sz="2400" dirty="0">
                <a:solidFill>
                  <a:srgbClr val="E4830E"/>
                </a:solidFill>
                <a:latin typeface="Roboto"/>
                <a:ea typeface="Roboto"/>
                <a:cs typeface="Roboto"/>
              </a:rPr>
              <a:t>Ev. Beratung durch den </a:t>
            </a:r>
          </a:p>
          <a:p>
            <a:r>
              <a:rPr lang="de-DE" sz="2400" dirty="0">
                <a:solidFill>
                  <a:srgbClr val="E4830E"/>
                </a:solidFill>
                <a:latin typeface="Roboto"/>
                <a:ea typeface="Roboto"/>
                <a:cs typeface="Roboto"/>
              </a:rPr>
              <a:t> Schulpsychologischen Dienst</a:t>
            </a:r>
            <a:endParaRPr lang="de-DE" dirty="0"/>
          </a:p>
          <a:p>
            <a:pPr marL="342900" indent="-342900">
              <a:buFont typeface="Arial"/>
              <a:buChar char="•"/>
            </a:pPr>
            <a:r>
              <a:rPr lang="de-DE" sz="2400" dirty="0">
                <a:solidFill>
                  <a:srgbClr val="E4830E"/>
                </a:solidFill>
                <a:latin typeface="Roboto"/>
                <a:ea typeface="Roboto"/>
                <a:cs typeface="Roboto"/>
              </a:rPr>
              <a:t>Im Ausnahmefall: Verfügung der Schulleitung und sofortige Information an die Erziehungsberechtigten</a:t>
            </a:r>
          </a:p>
          <a:p>
            <a:pPr marL="342900" indent="-342900">
              <a:buFont typeface="Arial"/>
              <a:buChar char="•"/>
            </a:pPr>
            <a:r>
              <a:rPr lang="de-DE" sz="2400" dirty="0" err="1">
                <a:solidFill>
                  <a:srgbClr val="E4830E"/>
                </a:solidFill>
                <a:latin typeface="Roboto"/>
                <a:ea typeface="Roboto"/>
                <a:cs typeface="Roboto"/>
              </a:rPr>
              <a:t>Rekursmöglichkeit</a:t>
            </a:r>
            <a:r>
              <a:rPr lang="de-DE" sz="2400" dirty="0">
                <a:solidFill>
                  <a:srgbClr val="E4830E"/>
                </a:solidFill>
                <a:latin typeface="Roboto"/>
                <a:ea typeface="Roboto"/>
                <a:cs typeface="Roboto"/>
              </a:rPr>
              <a:t> an den Schulrat</a:t>
            </a:r>
          </a:p>
          <a:p>
            <a:pPr marL="342900" indent="-342900">
              <a:buFont typeface="Arial"/>
              <a:buChar char="•"/>
            </a:pPr>
            <a:r>
              <a:rPr lang="de-DE" sz="2400" dirty="0">
                <a:solidFill>
                  <a:srgbClr val="E4830E"/>
                </a:solidFill>
                <a:latin typeface="Roboto"/>
                <a:ea typeface="Roboto"/>
                <a:cs typeface="Roboto"/>
              </a:rPr>
              <a:t>Versand der Einteilungsbriefe am 8. Mai 2026</a:t>
            </a:r>
            <a:endParaRPr lang="de-DE" dirty="0"/>
          </a:p>
        </p:txBody>
      </p:sp>
      <p:pic>
        <p:nvPicPr>
          <p:cNvPr id="2" name="Grafik 1" descr="Ein Bild, das Schrift, Text, Reihe, Design enthält.&#10;&#10;Beschreibung automatisch generiert.">
            <a:extLst>
              <a:ext uri="{FF2B5EF4-FFF2-40B4-BE49-F238E27FC236}">
                <a16:creationId xmlns:a16="http://schemas.microsoft.com/office/drawing/2014/main" id="{81B0D74B-7C24-682B-7051-0F654B8FFB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64140" y="137176"/>
            <a:ext cx="2257425" cy="1362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826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feld 11">
            <a:extLst>
              <a:ext uri="{FF2B5EF4-FFF2-40B4-BE49-F238E27FC236}">
                <a16:creationId xmlns:a16="http://schemas.microsoft.com/office/drawing/2014/main" id="{BCFEA21C-90C0-9C24-B6BC-D8E888DE4E6E}"/>
              </a:ext>
            </a:extLst>
          </p:cNvPr>
          <p:cNvSpPr txBox="1"/>
          <p:nvPr/>
        </p:nvSpPr>
        <p:spPr>
          <a:xfrm>
            <a:off x="8705608" y="2199985"/>
            <a:ext cx="2729205" cy="132343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de-DE" sz="4000" b="1" dirty="0" err="1">
                <a:solidFill>
                  <a:srgbClr val="E4830E"/>
                </a:solidFill>
                <a:latin typeface="Roboto"/>
                <a:ea typeface="Roboto"/>
                <a:cs typeface="Roboto"/>
              </a:rPr>
              <a:t>Erlimatt</a:t>
            </a:r>
            <a:r>
              <a:rPr lang="de-DE" sz="4000" b="1" dirty="0">
                <a:solidFill>
                  <a:srgbClr val="E4830E"/>
                </a:solidFill>
                <a:latin typeface="Roboto"/>
                <a:ea typeface="Roboto"/>
                <a:cs typeface="Roboto"/>
              </a:rPr>
              <a:t> </a:t>
            </a:r>
            <a:endParaRPr lang="de-DE" dirty="0">
              <a:solidFill>
                <a:srgbClr val="000000"/>
              </a:solidFill>
              <a:latin typeface="Aptos" panose="02110004020202020204"/>
              <a:ea typeface="Roboto"/>
              <a:cs typeface="Roboto"/>
            </a:endParaRPr>
          </a:p>
          <a:p>
            <a:pPr algn="ctr"/>
            <a:r>
              <a:rPr lang="de-DE" sz="4000" b="1" dirty="0">
                <a:solidFill>
                  <a:srgbClr val="E4830E"/>
                </a:solidFill>
                <a:latin typeface="Roboto"/>
                <a:ea typeface="Roboto"/>
                <a:cs typeface="Roboto"/>
              </a:rPr>
              <a:t>1 + 2</a:t>
            </a:r>
            <a:endParaRPr lang="de-DE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F05F9475-1B6C-968F-84BA-F2FC44298864}"/>
              </a:ext>
            </a:extLst>
          </p:cNvPr>
          <p:cNvSpPr txBox="1"/>
          <p:nvPr/>
        </p:nvSpPr>
        <p:spPr>
          <a:xfrm>
            <a:off x="8951495" y="3903103"/>
            <a:ext cx="2412074" cy="218521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de-DE" sz="2800" dirty="0" err="1">
                <a:solidFill>
                  <a:srgbClr val="E4830E"/>
                </a:solidFill>
                <a:latin typeface="Roboto"/>
                <a:ea typeface="Roboto"/>
                <a:cs typeface="Roboto"/>
              </a:rPr>
              <a:t>Erliweg</a:t>
            </a:r>
            <a:r>
              <a:rPr lang="de-DE" sz="2800" dirty="0">
                <a:solidFill>
                  <a:srgbClr val="E4830E"/>
                </a:solidFill>
                <a:latin typeface="Roboto"/>
                <a:ea typeface="Roboto"/>
                <a:cs typeface="Roboto"/>
              </a:rPr>
              <a:t> 12/14</a:t>
            </a:r>
            <a:endParaRPr lang="de-DE" sz="2800" dirty="0"/>
          </a:p>
          <a:p>
            <a:pPr algn="ctr"/>
            <a:endParaRPr lang="de-DE" sz="2800" dirty="0">
              <a:solidFill>
                <a:srgbClr val="E4830E"/>
              </a:solidFill>
              <a:latin typeface="Roboto"/>
              <a:ea typeface="Roboto"/>
              <a:cs typeface="Roboto"/>
            </a:endParaRPr>
          </a:p>
          <a:p>
            <a:pPr algn="ctr"/>
            <a:r>
              <a:rPr lang="de-DE" sz="2800" dirty="0">
                <a:solidFill>
                  <a:srgbClr val="E4830E"/>
                </a:solidFill>
                <a:latin typeface="Roboto"/>
                <a:ea typeface="Roboto"/>
                <a:cs typeface="Roboto"/>
              </a:rPr>
              <a:t>26 Klassen</a:t>
            </a:r>
            <a:endParaRPr lang="de-DE" sz="2800" dirty="0"/>
          </a:p>
          <a:p>
            <a:endParaRPr lang="de-DE" sz="2800" dirty="0"/>
          </a:p>
          <a:p>
            <a:endParaRPr lang="de-DE" sz="2400" dirty="0">
              <a:solidFill>
                <a:srgbClr val="E4830E"/>
              </a:solidFill>
              <a:latin typeface="Roboto"/>
              <a:ea typeface="Roboto"/>
              <a:cs typeface="Roboto"/>
            </a:endParaRPr>
          </a:p>
        </p:txBody>
      </p:sp>
      <p:pic>
        <p:nvPicPr>
          <p:cNvPr id="2" name="Grafik 1" descr="Ein Bild, das Schrift, Text, Reihe, Design enthält.&#10;&#10;Beschreibung automatisch generiert.">
            <a:extLst>
              <a:ext uri="{FF2B5EF4-FFF2-40B4-BE49-F238E27FC236}">
                <a16:creationId xmlns:a16="http://schemas.microsoft.com/office/drawing/2014/main" id="{81B0D74B-7C24-682B-7051-0F654B8FFB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64140" y="137176"/>
            <a:ext cx="2257425" cy="1362075"/>
          </a:xfrm>
          <a:prstGeom prst="rect">
            <a:avLst/>
          </a:prstGeom>
        </p:spPr>
      </p:pic>
      <p:pic>
        <p:nvPicPr>
          <p:cNvPr id="8" name="Grafik 7" descr="Ein Bild, das draußen, Himmel, Gras, Pflanze enthält.&#10;&#10;Beschreibung automatisch generiert.">
            <a:extLst>
              <a:ext uri="{FF2B5EF4-FFF2-40B4-BE49-F238E27FC236}">
                <a16:creationId xmlns:a16="http://schemas.microsoft.com/office/drawing/2014/main" id="{618CEACD-B30D-70BC-595D-FD5F0A809A3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084" t="1157" r="10323" b="2456"/>
          <a:stretch/>
        </p:blipFill>
        <p:spPr>
          <a:xfrm>
            <a:off x="0" y="0"/>
            <a:ext cx="84606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569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feld 11">
            <a:extLst>
              <a:ext uri="{FF2B5EF4-FFF2-40B4-BE49-F238E27FC236}">
                <a16:creationId xmlns:a16="http://schemas.microsoft.com/office/drawing/2014/main" id="{BCFEA21C-90C0-9C24-B6BC-D8E888DE4E6E}"/>
              </a:ext>
            </a:extLst>
          </p:cNvPr>
          <p:cNvSpPr txBox="1"/>
          <p:nvPr/>
        </p:nvSpPr>
        <p:spPr>
          <a:xfrm>
            <a:off x="9001371" y="2373642"/>
            <a:ext cx="2780139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de-DE" sz="4000" b="1" dirty="0" err="1">
                <a:solidFill>
                  <a:srgbClr val="E4830E"/>
                </a:solidFill>
                <a:latin typeface="Roboto"/>
                <a:ea typeface="Roboto"/>
                <a:cs typeface="Roboto"/>
              </a:rPr>
              <a:t>Grossmatt</a:t>
            </a:r>
            <a:endParaRPr lang="de-DE" dirty="0" err="1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F05F9475-1B6C-968F-84BA-F2FC44298864}"/>
              </a:ext>
            </a:extLst>
          </p:cNvPr>
          <p:cNvSpPr txBox="1"/>
          <p:nvPr/>
        </p:nvSpPr>
        <p:spPr>
          <a:xfrm>
            <a:off x="8845976" y="3409950"/>
            <a:ext cx="3090931" cy="138499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de-DE" sz="2800" dirty="0" err="1">
                <a:solidFill>
                  <a:srgbClr val="E4830E"/>
                </a:solidFill>
                <a:latin typeface="Roboto"/>
                <a:ea typeface="Roboto"/>
                <a:cs typeface="Roboto"/>
              </a:rPr>
              <a:t>Schlossstrasse</a:t>
            </a:r>
            <a:r>
              <a:rPr lang="de-DE" sz="2800" dirty="0">
                <a:solidFill>
                  <a:srgbClr val="E4830E"/>
                </a:solidFill>
                <a:latin typeface="Roboto"/>
                <a:ea typeface="Roboto"/>
                <a:cs typeface="Roboto"/>
              </a:rPr>
              <a:t> 36</a:t>
            </a:r>
          </a:p>
          <a:p>
            <a:pPr algn="ctr"/>
            <a:endParaRPr lang="de-DE" sz="2800" dirty="0">
              <a:solidFill>
                <a:srgbClr val="E4830E"/>
              </a:solidFill>
              <a:latin typeface="Roboto"/>
              <a:ea typeface="Roboto"/>
              <a:cs typeface="Roboto"/>
            </a:endParaRPr>
          </a:p>
          <a:p>
            <a:pPr algn="ctr"/>
            <a:r>
              <a:rPr lang="de-DE" sz="2800" dirty="0">
                <a:solidFill>
                  <a:srgbClr val="E4830E"/>
                </a:solidFill>
                <a:latin typeface="Roboto"/>
                <a:ea typeface="Roboto"/>
                <a:cs typeface="Roboto"/>
              </a:rPr>
              <a:t>9 Klassen</a:t>
            </a:r>
            <a:endParaRPr lang="de-DE" sz="2400" dirty="0">
              <a:solidFill>
                <a:srgbClr val="E4830E"/>
              </a:solidFill>
              <a:latin typeface="Roboto"/>
              <a:ea typeface="Roboto"/>
              <a:cs typeface="Roboto"/>
            </a:endParaRPr>
          </a:p>
        </p:txBody>
      </p:sp>
      <p:pic>
        <p:nvPicPr>
          <p:cNvPr id="2" name="Grafik 1" descr="Ein Bild, das Schrift, Text, Reihe, Design enthält.&#10;&#10;Beschreibung automatisch generiert.">
            <a:extLst>
              <a:ext uri="{FF2B5EF4-FFF2-40B4-BE49-F238E27FC236}">
                <a16:creationId xmlns:a16="http://schemas.microsoft.com/office/drawing/2014/main" id="{81B0D74B-7C24-682B-7051-0F654B8FFB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64140" y="137176"/>
            <a:ext cx="2257425" cy="1362075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3C840BBB-4737-4A16-8AEB-6E9A086F25C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027"/>
          <a:stretch/>
        </p:blipFill>
        <p:spPr>
          <a:xfrm>
            <a:off x="0" y="-9525"/>
            <a:ext cx="87613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41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feld 11">
            <a:extLst>
              <a:ext uri="{FF2B5EF4-FFF2-40B4-BE49-F238E27FC236}">
                <a16:creationId xmlns:a16="http://schemas.microsoft.com/office/drawing/2014/main" id="{BCFEA21C-90C0-9C24-B6BC-D8E888DE4E6E}"/>
              </a:ext>
            </a:extLst>
          </p:cNvPr>
          <p:cNvSpPr txBox="1"/>
          <p:nvPr/>
        </p:nvSpPr>
        <p:spPr>
          <a:xfrm>
            <a:off x="8354729" y="2392491"/>
            <a:ext cx="3135619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de-DE" sz="4000" b="1" dirty="0" err="1">
                <a:solidFill>
                  <a:srgbClr val="E4830E"/>
                </a:solidFill>
                <a:latin typeface="Roboto"/>
                <a:ea typeface="Roboto"/>
                <a:cs typeface="Roboto"/>
              </a:rPr>
              <a:t>Aegelmatt</a:t>
            </a:r>
            <a:endParaRPr lang="de-DE" dirty="0" err="1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F05F9475-1B6C-968F-84BA-F2FC44298864}"/>
              </a:ext>
            </a:extLst>
          </p:cNvPr>
          <p:cNvSpPr txBox="1"/>
          <p:nvPr/>
        </p:nvSpPr>
        <p:spPr>
          <a:xfrm>
            <a:off x="8121716" y="3233059"/>
            <a:ext cx="3762557" cy="138499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de-DE" sz="2800" dirty="0" err="1">
                <a:solidFill>
                  <a:srgbClr val="E4830E"/>
                </a:solidFill>
                <a:latin typeface="Roboto"/>
                <a:ea typeface="Roboto"/>
                <a:cs typeface="Roboto"/>
              </a:rPr>
              <a:t>Wartenbergstrasse</a:t>
            </a:r>
            <a:r>
              <a:rPr lang="de-DE" sz="2800" dirty="0">
                <a:solidFill>
                  <a:srgbClr val="E4830E"/>
                </a:solidFill>
                <a:latin typeface="Roboto"/>
                <a:ea typeface="Roboto"/>
                <a:cs typeface="Roboto"/>
              </a:rPr>
              <a:t> 58</a:t>
            </a:r>
          </a:p>
          <a:p>
            <a:pPr algn="ctr"/>
            <a:endParaRPr lang="de-DE" sz="2800" dirty="0">
              <a:solidFill>
                <a:srgbClr val="E4830E"/>
              </a:solidFill>
              <a:latin typeface="Roboto"/>
              <a:ea typeface="Roboto"/>
              <a:cs typeface="Roboto"/>
            </a:endParaRPr>
          </a:p>
          <a:p>
            <a:pPr algn="ctr"/>
            <a:r>
              <a:rPr lang="de-DE" sz="2800" dirty="0">
                <a:solidFill>
                  <a:srgbClr val="E4830E"/>
                </a:solidFill>
                <a:latin typeface="Roboto"/>
                <a:ea typeface="Roboto"/>
                <a:cs typeface="Roboto"/>
              </a:rPr>
              <a:t>9 Klassen</a:t>
            </a:r>
            <a:endParaRPr lang="de-DE" sz="2400" dirty="0">
              <a:solidFill>
                <a:srgbClr val="E4830E"/>
              </a:solidFill>
              <a:latin typeface="Roboto"/>
              <a:ea typeface="Roboto"/>
              <a:cs typeface="Roboto"/>
            </a:endParaRPr>
          </a:p>
        </p:txBody>
      </p:sp>
      <p:pic>
        <p:nvPicPr>
          <p:cNvPr id="2" name="Grafik 1" descr="Ein Bild, das Schrift, Text, Reihe, Design enthält.&#10;&#10;Beschreibung automatisch generiert.">
            <a:extLst>
              <a:ext uri="{FF2B5EF4-FFF2-40B4-BE49-F238E27FC236}">
                <a16:creationId xmlns:a16="http://schemas.microsoft.com/office/drawing/2014/main" id="{81B0D74B-7C24-682B-7051-0F654B8FFB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64140" y="137176"/>
            <a:ext cx="2257425" cy="1362075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B8509884-0D11-409D-862B-8682DF7A165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888" t="6432" r="19053" b="-2340"/>
          <a:stretch/>
        </p:blipFill>
        <p:spPr>
          <a:xfrm>
            <a:off x="-1" y="-1"/>
            <a:ext cx="7861835" cy="7036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833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feld 11">
            <a:extLst>
              <a:ext uri="{FF2B5EF4-FFF2-40B4-BE49-F238E27FC236}">
                <a16:creationId xmlns:a16="http://schemas.microsoft.com/office/drawing/2014/main" id="{BCFEA21C-90C0-9C24-B6BC-D8E888DE4E6E}"/>
              </a:ext>
            </a:extLst>
          </p:cNvPr>
          <p:cNvSpPr txBox="1"/>
          <p:nvPr/>
        </p:nvSpPr>
        <p:spPr>
          <a:xfrm>
            <a:off x="8827526" y="2334838"/>
            <a:ext cx="2347404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de-DE" sz="4000" b="1" dirty="0" err="1">
                <a:solidFill>
                  <a:srgbClr val="E4830E"/>
                </a:solidFill>
                <a:latin typeface="Roboto"/>
                <a:ea typeface="Roboto"/>
                <a:cs typeface="Roboto"/>
              </a:rPr>
              <a:t>Längi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F05F9475-1B6C-968F-84BA-F2FC44298864}"/>
              </a:ext>
            </a:extLst>
          </p:cNvPr>
          <p:cNvSpPr txBox="1"/>
          <p:nvPr/>
        </p:nvSpPr>
        <p:spPr>
          <a:xfrm>
            <a:off x="8654064" y="3215979"/>
            <a:ext cx="2800000" cy="218521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de-DE" sz="2800" dirty="0" err="1">
                <a:solidFill>
                  <a:srgbClr val="E4830E"/>
                </a:solidFill>
                <a:latin typeface="Roboto"/>
                <a:ea typeface="Roboto"/>
                <a:cs typeface="Roboto"/>
              </a:rPr>
              <a:t>Längistrasse</a:t>
            </a:r>
            <a:r>
              <a:rPr lang="de-DE" sz="2800" dirty="0">
                <a:solidFill>
                  <a:srgbClr val="E4830E"/>
                </a:solidFill>
                <a:latin typeface="Roboto"/>
                <a:ea typeface="Roboto"/>
                <a:cs typeface="Roboto"/>
              </a:rPr>
              <a:t> 10</a:t>
            </a:r>
          </a:p>
          <a:p>
            <a:pPr algn="ctr"/>
            <a:endParaRPr lang="de-DE" sz="2800" dirty="0">
              <a:solidFill>
                <a:srgbClr val="E4830E"/>
              </a:solidFill>
              <a:latin typeface="Roboto"/>
              <a:ea typeface="Roboto"/>
              <a:cs typeface="Roboto"/>
            </a:endParaRPr>
          </a:p>
          <a:p>
            <a:pPr algn="ctr"/>
            <a:r>
              <a:rPr lang="de-DE" sz="2800" dirty="0">
                <a:solidFill>
                  <a:srgbClr val="E4830E"/>
                </a:solidFill>
                <a:latin typeface="Roboto"/>
                <a:ea typeface="Roboto"/>
                <a:cs typeface="Roboto"/>
              </a:rPr>
              <a:t>9 Klassen</a:t>
            </a:r>
            <a:endParaRPr lang="de-DE" sz="2800" dirty="0"/>
          </a:p>
          <a:p>
            <a:endParaRPr lang="de-DE" sz="2800" dirty="0"/>
          </a:p>
          <a:p>
            <a:endParaRPr lang="de-DE" sz="2400" dirty="0">
              <a:solidFill>
                <a:srgbClr val="E4830E"/>
              </a:solidFill>
              <a:latin typeface="Roboto"/>
              <a:ea typeface="Roboto"/>
              <a:cs typeface="Roboto"/>
            </a:endParaRPr>
          </a:p>
        </p:txBody>
      </p:sp>
      <p:pic>
        <p:nvPicPr>
          <p:cNvPr id="2" name="Grafik 1" descr="Ein Bild, das Schrift, Text, Reihe, Design enthält.&#10;&#10;Beschreibung automatisch generiert.">
            <a:extLst>
              <a:ext uri="{FF2B5EF4-FFF2-40B4-BE49-F238E27FC236}">
                <a16:creationId xmlns:a16="http://schemas.microsoft.com/office/drawing/2014/main" id="{81B0D74B-7C24-682B-7051-0F654B8FFB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64140" y="137176"/>
            <a:ext cx="2257425" cy="1362075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FE5AD78E-FEF6-4D6A-9CA5-AD546EB826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826077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1604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feld 11">
            <a:extLst>
              <a:ext uri="{FF2B5EF4-FFF2-40B4-BE49-F238E27FC236}">
                <a16:creationId xmlns:a16="http://schemas.microsoft.com/office/drawing/2014/main" id="{BCFEA21C-90C0-9C24-B6BC-D8E888DE4E6E}"/>
              </a:ext>
            </a:extLst>
          </p:cNvPr>
          <p:cNvSpPr txBox="1"/>
          <p:nvPr/>
        </p:nvSpPr>
        <p:spPr>
          <a:xfrm>
            <a:off x="8368477" y="2267362"/>
            <a:ext cx="3285500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de-DE" sz="4000" b="1" dirty="0" err="1">
                <a:solidFill>
                  <a:srgbClr val="E4830E"/>
                </a:solidFill>
                <a:latin typeface="Roboto"/>
                <a:ea typeface="Roboto"/>
                <a:cs typeface="Roboto"/>
              </a:rPr>
              <a:t>Münchacker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F05F9475-1B6C-968F-84BA-F2FC44298864}"/>
              </a:ext>
            </a:extLst>
          </p:cNvPr>
          <p:cNvSpPr txBox="1"/>
          <p:nvPr/>
        </p:nvSpPr>
        <p:spPr>
          <a:xfrm>
            <a:off x="8212968" y="3190255"/>
            <a:ext cx="3808597" cy="138499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de-DE" sz="2800" dirty="0" err="1">
                <a:solidFill>
                  <a:srgbClr val="E4830E"/>
                </a:solidFill>
                <a:latin typeface="Roboto"/>
                <a:ea typeface="Roboto"/>
                <a:cs typeface="Roboto"/>
              </a:rPr>
              <a:t>Münchackerstrasse</a:t>
            </a:r>
            <a:r>
              <a:rPr lang="de-DE" sz="2800" dirty="0">
                <a:solidFill>
                  <a:srgbClr val="E4830E"/>
                </a:solidFill>
                <a:latin typeface="Roboto"/>
                <a:ea typeface="Roboto"/>
                <a:cs typeface="Roboto"/>
              </a:rPr>
              <a:t> 20</a:t>
            </a:r>
            <a:endParaRPr lang="de-DE" dirty="0"/>
          </a:p>
          <a:p>
            <a:pPr algn="ctr"/>
            <a:endParaRPr lang="de-DE" sz="2800" dirty="0">
              <a:solidFill>
                <a:srgbClr val="E4830E"/>
              </a:solidFill>
              <a:latin typeface="Roboto"/>
              <a:ea typeface="Roboto"/>
              <a:cs typeface="Roboto"/>
            </a:endParaRPr>
          </a:p>
          <a:p>
            <a:pPr algn="ctr"/>
            <a:r>
              <a:rPr lang="de-DE" sz="2800" dirty="0">
                <a:solidFill>
                  <a:srgbClr val="E4830E"/>
                </a:solidFill>
                <a:latin typeface="Roboto"/>
                <a:ea typeface="Roboto"/>
                <a:cs typeface="Roboto"/>
              </a:rPr>
              <a:t>3 Klassen</a:t>
            </a:r>
            <a:endParaRPr lang="de-DE" sz="2400" dirty="0">
              <a:solidFill>
                <a:srgbClr val="E4830E"/>
              </a:solidFill>
              <a:latin typeface="Roboto"/>
              <a:ea typeface="Roboto"/>
              <a:cs typeface="Roboto"/>
            </a:endParaRPr>
          </a:p>
        </p:txBody>
      </p:sp>
      <p:pic>
        <p:nvPicPr>
          <p:cNvPr id="2" name="Grafik 1" descr="Ein Bild, das Schrift, Text, Reihe, Design enthält.&#10;&#10;Beschreibung automatisch generiert.">
            <a:extLst>
              <a:ext uri="{FF2B5EF4-FFF2-40B4-BE49-F238E27FC236}">
                <a16:creationId xmlns:a16="http://schemas.microsoft.com/office/drawing/2014/main" id="{81B0D74B-7C24-682B-7051-0F654B8FFB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64140" y="137176"/>
            <a:ext cx="2257425" cy="1362075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528E6E1A-99C9-4B86-88A5-6D54A177BC9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716" t="3713" r="200"/>
          <a:stretch/>
        </p:blipFill>
        <p:spPr>
          <a:xfrm>
            <a:off x="0" y="0"/>
            <a:ext cx="805634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375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>
            <a:extLst>
              <a:ext uri="{FF2B5EF4-FFF2-40B4-BE49-F238E27FC236}">
                <a16:creationId xmlns:a16="http://schemas.microsoft.com/office/drawing/2014/main" id="{BCD8019F-EAC8-3115-9DB4-22102E388333}"/>
              </a:ext>
            </a:extLst>
          </p:cNvPr>
          <p:cNvSpPr txBox="1"/>
          <p:nvPr/>
        </p:nvSpPr>
        <p:spPr>
          <a:xfrm>
            <a:off x="3651972" y="2861615"/>
            <a:ext cx="8289850" cy="304698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endParaRPr lang="de-DE" sz="2400" b="1">
              <a:solidFill>
                <a:srgbClr val="E4830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457200" indent="-457200" algn="ctr">
              <a:buFont typeface="Wingdings"/>
              <a:buChar char="ü"/>
            </a:pPr>
            <a:r>
              <a:rPr lang="de-DE" sz="2800" b="1">
                <a:solidFill>
                  <a:srgbClr val="E4830E"/>
                </a:solidFill>
                <a:latin typeface="Roboto"/>
                <a:ea typeface="Roboto"/>
                <a:cs typeface="Roboto"/>
              </a:rPr>
              <a:t>Schulraum</a:t>
            </a:r>
            <a:endParaRPr lang="de-DE" sz="2800">
              <a:solidFill>
                <a:srgbClr val="000000"/>
              </a:solidFill>
              <a:latin typeface="Aptos" panose="02110004020202020204"/>
              <a:ea typeface="Roboto"/>
              <a:cs typeface="Roboto"/>
            </a:endParaRPr>
          </a:p>
          <a:p>
            <a:pPr marL="457200" indent="-457200" algn="ctr">
              <a:buFont typeface="Wingdings"/>
              <a:buChar char="ü"/>
            </a:pPr>
            <a:r>
              <a:rPr lang="de-DE" sz="2800" b="1" err="1">
                <a:solidFill>
                  <a:srgbClr val="E4830E"/>
                </a:solidFill>
                <a:latin typeface="Roboto"/>
                <a:ea typeface="Roboto"/>
                <a:cs typeface="Roboto"/>
              </a:rPr>
              <a:t>Klassengrössen</a:t>
            </a:r>
            <a:endParaRPr lang="de-DE" sz="2800" b="1">
              <a:solidFill>
                <a:srgbClr val="E4830E"/>
              </a:solidFill>
              <a:latin typeface="Roboto"/>
              <a:ea typeface="Roboto"/>
              <a:cs typeface="Roboto"/>
            </a:endParaRPr>
          </a:p>
          <a:p>
            <a:pPr marL="457200" indent="-457200" algn="ctr">
              <a:buFont typeface="Wingdings"/>
              <a:buChar char="ü"/>
            </a:pPr>
            <a:r>
              <a:rPr lang="de-DE" sz="2800" b="1">
                <a:solidFill>
                  <a:srgbClr val="E4830E"/>
                </a:solidFill>
                <a:latin typeface="Roboto"/>
                <a:ea typeface="Roboto"/>
                <a:cs typeface="Roboto"/>
              </a:rPr>
              <a:t>Schulweg</a:t>
            </a:r>
            <a:endParaRPr lang="de-DE" sz="2800" b="1" dirty="0">
              <a:solidFill>
                <a:srgbClr val="E4830E"/>
              </a:solidFill>
              <a:latin typeface="Roboto"/>
              <a:ea typeface="Roboto"/>
              <a:cs typeface="Roboto"/>
            </a:endParaRPr>
          </a:p>
          <a:p>
            <a:pPr marL="457200" indent="-457200" algn="ctr">
              <a:buFont typeface="Wingdings"/>
              <a:buChar char="ü"/>
            </a:pPr>
            <a:r>
              <a:rPr lang="de-DE" sz="2800" b="1" dirty="0">
                <a:solidFill>
                  <a:srgbClr val="E4830E"/>
                </a:solidFill>
                <a:latin typeface="Roboto"/>
                <a:ea typeface="Roboto"/>
                <a:cs typeface="Roboto"/>
              </a:rPr>
              <a:t>Kindergarten</a:t>
            </a:r>
          </a:p>
          <a:p>
            <a:pPr marL="457200" indent="-457200" algn="ctr">
              <a:buFont typeface="Wingdings"/>
              <a:buChar char="ü"/>
            </a:pPr>
            <a:r>
              <a:rPr lang="de-DE" sz="2800" b="1">
                <a:solidFill>
                  <a:srgbClr val="E4830E"/>
                </a:solidFill>
                <a:latin typeface="Roboto"/>
                <a:ea typeface="Roboto"/>
                <a:cs typeface="Roboto"/>
              </a:rPr>
              <a:t>Geschwister</a:t>
            </a:r>
            <a:endParaRPr lang="de-DE" sz="2800" b="1" dirty="0">
              <a:solidFill>
                <a:srgbClr val="E4830E"/>
              </a:solidFill>
              <a:latin typeface="Roboto"/>
              <a:ea typeface="Roboto"/>
              <a:cs typeface="Roboto"/>
            </a:endParaRPr>
          </a:p>
          <a:p>
            <a:pPr marL="457200" indent="-457200" algn="ctr">
              <a:buFont typeface="Wingdings"/>
              <a:buChar char="ü"/>
            </a:pPr>
            <a:r>
              <a:rPr lang="de-DE" sz="2800" b="1" dirty="0">
                <a:solidFill>
                  <a:srgbClr val="E4830E"/>
                </a:solidFill>
                <a:latin typeface="Roboto"/>
                <a:ea typeface="Roboto"/>
                <a:cs typeface="Roboto"/>
              </a:rPr>
              <a:t>Tagesbetreuung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BCFEA21C-90C0-9C24-B6BC-D8E888DE4E6E}"/>
              </a:ext>
            </a:extLst>
          </p:cNvPr>
          <p:cNvSpPr txBox="1"/>
          <p:nvPr/>
        </p:nvSpPr>
        <p:spPr>
          <a:xfrm>
            <a:off x="3902150" y="1944787"/>
            <a:ext cx="8289850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de-DE" sz="5400" b="1" dirty="0">
                <a:solidFill>
                  <a:srgbClr val="E4830E"/>
                </a:solidFill>
                <a:latin typeface="Roboto"/>
                <a:ea typeface="Roboto"/>
                <a:cs typeface="Roboto"/>
              </a:rPr>
              <a:t>Zuteilungskriterien</a:t>
            </a:r>
            <a:endParaRPr lang="en-GB" sz="5400" b="1" dirty="0">
              <a:solidFill>
                <a:srgbClr val="E4830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3" name="Grafik 2" descr="Gruppe lächelnder Kinder in der Schule">
            <a:extLst>
              <a:ext uri="{FF2B5EF4-FFF2-40B4-BE49-F238E27FC236}">
                <a16:creationId xmlns:a16="http://schemas.microsoft.com/office/drawing/2014/main" id="{1177ECFA-7E99-31E4-5EE4-B5D02AF544B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1011" r="31011"/>
          <a:stretch/>
        </p:blipFill>
        <p:spPr>
          <a:xfrm>
            <a:off x="0" y="0"/>
            <a:ext cx="3902149" cy="6858000"/>
          </a:xfrm>
          <a:prstGeom prst="rect">
            <a:avLst/>
          </a:prstGeom>
        </p:spPr>
      </p:pic>
      <p:pic>
        <p:nvPicPr>
          <p:cNvPr id="5" name="Grafik 4" descr="Ein Bild, das Schrift, Text, Reihe, Design enthält.&#10;&#10;Beschreibung automatisch generiert.">
            <a:extLst>
              <a:ext uri="{FF2B5EF4-FFF2-40B4-BE49-F238E27FC236}">
                <a16:creationId xmlns:a16="http://schemas.microsoft.com/office/drawing/2014/main" id="{C059B5F2-F08E-1284-6A46-13E84AEA41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81525" y="349536"/>
            <a:ext cx="2247900" cy="1362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632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feld 11">
            <a:extLst>
              <a:ext uri="{FF2B5EF4-FFF2-40B4-BE49-F238E27FC236}">
                <a16:creationId xmlns:a16="http://schemas.microsoft.com/office/drawing/2014/main" id="{BCFEA21C-90C0-9C24-B6BC-D8E888DE4E6E}"/>
              </a:ext>
            </a:extLst>
          </p:cNvPr>
          <p:cNvSpPr txBox="1"/>
          <p:nvPr/>
        </p:nvSpPr>
        <p:spPr>
          <a:xfrm>
            <a:off x="7513211" y="2540530"/>
            <a:ext cx="4094980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de-DE" sz="4000" b="1" dirty="0">
                <a:solidFill>
                  <a:srgbClr val="E4830E"/>
                </a:solidFill>
                <a:latin typeface="Roboto"/>
                <a:ea typeface="Roboto"/>
                <a:cs typeface="Roboto"/>
              </a:rPr>
              <a:t>Standorte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F05F9475-1B6C-968F-84BA-F2FC44298864}"/>
              </a:ext>
            </a:extLst>
          </p:cNvPr>
          <p:cNvSpPr txBox="1"/>
          <p:nvPr/>
        </p:nvSpPr>
        <p:spPr>
          <a:xfrm>
            <a:off x="7765894" y="3249820"/>
            <a:ext cx="3595687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de-DE" sz="2800" dirty="0">
                <a:solidFill>
                  <a:srgbClr val="E4830E"/>
                </a:solidFill>
                <a:latin typeface="Roboto"/>
                <a:ea typeface="Roboto"/>
                <a:cs typeface="Roboto"/>
              </a:rPr>
              <a:t>Primarstufe Pratteln</a:t>
            </a:r>
            <a:endParaRPr lang="de-DE" dirty="0"/>
          </a:p>
        </p:txBody>
      </p:sp>
      <p:pic>
        <p:nvPicPr>
          <p:cNvPr id="2" name="Grafik 1" descr="Ein Bild, das Schrift, Text, Reihe, Design enthält.&#10;&#10;Beschreibung automatisch generiert.">
            <a:extLst>
              <a:ext uri="{FF2B5EF4-FFF2-40B4-BE49-F238E27FC236}">
                <a16:creationId xmlns:a16="http://schemas.microsoft.com/office/drawing/2014/main" id="{81B0D74B-7C24-682B-7051-0F654B8FFB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64140" y="137176"/>
            <a:ext cx="2257425" cy="1362075"/>
          </a:xfrm>
          <a:prstGeom prst="rect">
            <a:avLst/>
          </a:prstGeom>
        </p:spPr>
      </p:pic>
      <p:pic>
        <p:nvPicPr>
          <p:cNvPr id="3" name="Grafik 2" descr="Ein Bild, das Karte, Luftfotografie, Vogelperspektive, Städtebau enthält.&#10;&#10;Beschreibung automatisch generiert.">
            <a:extLst>
              <a:ext uri="{FF2B5EF4-FFF2-40B4-BE49-F238E27FC236}">
                <a16:creationId xmlns:a16="http://schemas.microsoft.com/office/drawing/2014/main" id="{791C0FA7-3130-1898-5C12-14FF4C505FE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8839" r="-129"/>
          <a:stretch/>
        </p:blipFill>
        <p:spPr>
          <a:xfrm>
            <a:off x="131325" y="0"/>
            <a:ext cx="7508227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58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>
            <a:extLst>
              <a:ext uri="{FF2B5EF4-FFF2-40B4-BE49-F238E27FC236}">
                <a16:creationId xmlns:a16="http://schemas.microsoft.com/office/drawing/2014/main" id="{BCD8019F-EAC8-3115-9DB4-22102E388333}"/>
              </a:ext>
            </a:extLst>
          </p:cNvPr>
          <p:cNvSpPr txBox="1"/>
          <p:nvPr/>
        </p:nvSpPr>
        <p:spPr>
          <a:xfrm>
            <a:off x="6099640" y="3397895"/>
            <a:ext cx="5359906" cy="273131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457200" indent="-457200" algn="ctr">
              <a:buFont typeface="Wingdings"/>
              <a:buChar char="ü"/>
            </a:pPr>
            <a:r>
              <a:rPr lang="de-DE" sz="2400" b="1" dirty="0">
                <a:solidFill>
                  <a:srgbClr val="E4830E"/>
                </a:solidFill>
                <a:latin typeface="Roboto"/>
                <a:ea typeface="Roboto"/>
                <a:cs typeface="Roboto"/>
              </a:rPr>
              <a:t>Kein Elterntaxi</a:t>
            </a:r>
            <a:endParaRPr lang="de-DE" dirty="0"/>
          </a:p>
          <a:p>
            <a:pPr marL="457200" indent="-457200" algn="ctr">
              <a:buFont typeface="Wingdings"/>
              <a:buChar char="ü"/>
            </a:pPr>
            <a:endParaRPr lang="de-DE" sz="2400" b="1" dirty="0">
              <a:solidFill>
                <a:srgbClr val="E4830E"/>
              </a:solidFill>
              <a:latin typeface="Roboto"/>
              <a:ea typeface="Roboto"/>
              <a:cs typeface="Roboto"/>
            </a:endParaRPr>
          </a:p>
          <a:p>
            <a:pPr marL="457200" indent="-457200" algn="ctr">
              <a:buFont typeface="Wingdings"/>
              <a:buChar char="ü"/>
            </a:pPr>
            <a:r>
              <a:rPr lang="de-DE" sz="2400" b="1" dirty="0">
                <a:solidFill>
                  <a:srgbClr val="E4830E"/>
                </a:solidFill>
                <a:latin typeface="Roboto"/>
                <a:ea typeface="Roboto"/>
                <a:cs typeface="Roboto"/>
              </a:rPr>
              <a:t>Schulwege zu </a:t>
            </a:r>
            <a:r>
              <a:rPr lang="de-DE" sz="2400" b="1" dirty="0" err="1">
                <a:solidFill>
                  <a:srgbClr val="E4830E"/>
                </a:solidFill>
                <a:latin typeface="Roboto"/>
                <a:ea typeface="Roboto"/>
                <a:cs typeface="Roboto"/>
              </a:rPr>
              <a:t>Fuss</a:t>
            </a:r>
          </a:p>
          <a:p>
            <a:pPr algn="ctr"/>
            <a:r>
              <a:rPr lang="de-DE" sz="2400" b="1" dirty="0">
                <a:solidFill>
                  <a:srgbClr val="E4830E"/>
                </a:solidFill>
                <a:latin typeface="Roboto"/>
                <a:ea typeface="Roboto"/>
                <a:cs typeface="Roboto"/>
              </a:rPr>
              <a:t>ermöglichen Erfahrungen</a:t>
            </a:r>
          </a:p>
          <a:p>
            <a:pPr marL="457200" indent="-457200" algn="ctr">
              <a:buFont typeface="Wingdings"/>
              <a:buChar char="ü"/>
            </a:pPr>
            <a:endParaRPr lang="de-DE" sz="2400" b="1" dirty="0">
              <a:solidFill>
                <a:srgbClr val="E4830E"/>
              </a:solidFill>
              <a:latin typeface="Roboto"/>
              <a:ea typeface="Roboto"/>
              <a:cs typeface="Roboto"/>
            </a:endParaRPr>
          </a:p>
          <a:p>
            <a:pPr marL="457200" indent="-457200" algn="ctr">
              <a:buFont typeface="Wingdings"/>
              <a:buChar char="ü"/>
            </a:pPr>
            <a:r>
              <a:rPr lang="de-DE" sz="2400" b="1" dirty="0">
                <a:solidFill>
                  <a:srgbClr val="E4830E"/>
                </a:solidFill>
                <a:latin typeface="Roboto"/>
                <a:ea typeface="Roboto"/>
                <a:cs typeface="Roboto"/>
              </a:rPr>
              <a:t>Verantwortung ist bei </a:t>
            </a:r>
          </a:p>
          <a:p>
            <a:pPr algn="ctr"/>
            <a:r>
              <a:rPr lang="de-DE" sz="2400" b="1" dirty="0">
                <a:solidFill>
                  <a:srgbClr val="E4830E"/>
                </a:solidFill>
                <a:latin typeface="Roboto"/>
                <a:ea typeface="Roboto"/>
                <a:cs typeface="Roboto"/>
              </a:rPr>
              <a:t>den Erziehungsberechtigten</a:t>
            </a:r>
            <a:endParaRPr lang="de-DE" dirty="0"/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BCFEA21C-90C0-9C24-B6BC-D8E888DE4E6E}"/>
              </a:ext>
            </a:extLst>
          </p:cNvPr>
          <p:cNvSpPr txBox="1"/>
          <p:nvPr/>
        </p:nvSpPr>
        <p:spPr>
          <a:xfrm>
            <a:off x="4797198" y="1714978"/>
            <a:ext cx="8289850" cy="153888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de-DE" sz="4000" b="1" dirty="0">
                <a:solidFill>
                  <a:srgbClr val="E4830E"/>
                </a:solidFill>
                <a:latin typeface="Roboto"/>
                <a:ea typeface="Roboto"/>
                <a:cs typeface="Roboto"/>
              </a:rPr>
              <a:t>Lassen</a:t>
            </a:r>
            <a:r>
              <a:rPr lang="de-DE" sz="5400" b="1" dirty="0">
                <a:solidFill>
                  <a:srgbClr val="E4830E"/>
                </a:solidFill>
                <a:latin typeface="Roboto"/>
                <a:ea typeface="Roboto"/>
                <a:cs typeface="Roboto"/>
              </a:rPr>
              <a:t> </a:t>
            </a:r>
            <a:r>
              <a:rPr lang="de-DE" sz="4000" b="1" dirty="0">
                <a:solidFill>
                  <a:srgbClr val="E4830E"/>
                </a:solidFill>
                <a:latin typeface="Roboto"/>
                <a:ea typeface="Roboto"/>
                <a:cs typeface="Roboto"/>
              </a:rPr>
              <a:t>Sie Ihr Kind </a:t>
            </a:r>
            <a:endParaRPr lang="en-GB" sz="4000" b="1" dirty="0">
              <a:solidFill>
                <a:srgbClr val="E4830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/>
            <a:r>
              <a:rPr lang="de-DE" sz="4000" b="1" dirty="0">
                <a:solidFill>
                  <a:srgbClr val="E4830E"/>
                </a:solidFill>
                <a:latin typeface="Roboto"/>
                <a:ea typeface="Roboto"/>
                <a:cs typeface="Roboto"/>
              </a:rPr>
              <a:t>alleine gehen</a:t>
            </a:r>
            <a:endParaRPr lang="en-GB" sz="4000" b="1" dirty="0">
              <a:solidFill>
                <a:srgbClr val="E4830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5" name="Grafik 4" descr="Ein Bild, das Schrift, Text, Reihe, Design enthält.&#10;&#10;Beschreibung automatisch generiert.">
            <a:extLst>
              <a:ext uri="{FF2B5EF4-FFF2-40B4-BE49-F238E27FC236}">
                <a16:creationId xmlns:a16="http://schemas.microsoft.com/office/drawing/2014/main" id="{C059B5F2-F08E-1284-6A46-13E84AEA41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81525" y="349536"/>
            <a:ext cx="2247900" cy="1362075"/>
          </a:xfrm>
          <a:prstGeom prst="rect">
            <a:avLst/>
          </a:prstGeom>
        </p:spPr>
      </p:pic>
      <p:pic>
        <p:nvPicPr>
          <p:cNvPr id="2" name="Grafik 1" descr="Ein Bild, das draußen, Kleidung, Person, Baum enthält.&#10;&#10;Beschreibung automatisch generiert.">
            <a:extLst>
              <a:ext uri="{FF2B5EF4-FFF2-40B4-BE49-F238E27FC236}">
                <a16:creationId xmlns:a16="http://schemas.microsoft.com/office/drawing/2014/main" id="{44680C20-1546-03EB-BD60-912184F7B49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4023" t="-1587" r="16053" b="1361"/>
          <a:stretch/>
        </p:blipFill>
        <p:spPr>
          <a:xfrm>
            <a:off x="3250" y="-112712"/>
            <a:ext cx="6250877" cy="6969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200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>
            <a:extLst>
              <a:ext uri="{FF2B5EF4-FFF2-40B4-BE49-F238E27FC236}">
                <a16:creationId xmlns:a16="http://schemas.microsoft.com/office/drawing/2014/main" id="{BCD8019F-EAC8-3115-9DB4-22102E388333}"/>
              </a:ext>
            </a:extLst>
          </p:cNvPr>
          <p:cNvSpPr txBox="1"/>
          <p:nvPr/>
        </p:nvSpPr>
        <p:spPr>
          <a:xfrm>
            <a:off x="4039020" y="2387345"/>
            <a:ext cx="8289850" cy="452431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de-DE" sz="2400" b="1" dirty="0">
                <a:solidFill>
                  <a:srgbClr val="E4830E"/>
                </a:solidFill>
                <a:latin typeface="Roboto"/>
                <a:ea typeface="Roboto"/>
                <a:cs typeface="Roboto"/>
              </a:rPr>
              <a:t>Spätestens Januar 2026</a:t>
            </a:r>
            <a:endParaRPr lang="de-DE" dirty="0"/>
          </a:p>
          <a:p>
            <a:pPr algn="ctr"/>
            <a:r>
              <a:rPr lang="de-DE" sz="2400" dirty="0">
                <a:solidFill>
                  <a:srgbClr val="E4830E"/>
                </a:solidFill>
                <a:latin typeface="Roboto"/>
                <a:ea typeface="Roboto"/>
                <a:cs typeface="Roboto"/>
              </a:rPr>
              <a:t>Standortgespräche</a:t>
            </a:r>
          </a:p>
          <a:p>
            <a:pPr algn="ctr"/>
            <a:endParaRPr lang="de-DE" sz="2400" dirty="0">
              <a:solidFill>
                <a:srgbClr val="E4830E"/>
              </a:solidFill>
              <a:latin typeface="Roboto"/>
              <a:ea typeface="Roboto"/>
              <a:cs typeface="Roboto"/>
            </a:endParaRPr>
          </a:p>
          <a:p>
            <a:pPr algn="ctr"/>
            <a:r>
              <a:rPr lang="de-DE" sz="2400" b="1" dirty="0">
                <a:solidFill>
                  <a:srgbClr val="E4830E"/>
                </a:solidFill>
                <a:latin typeface="Roboto"/>
                <a:ea typeface="Roboto"/>
                <a:cs typeface="Roboto"/>
              </a:rPr>
              <a:t>Januar / Februar 2026</a:t>
            </a:r>
          </a:p>
          <a:p>
            <a:pPr algn="ctr"/>
            <a:r>
              <a:rPr lang="de-DE" sz="2400" dirty="0">
                <a:solidFill>
                  <a:srgbClr val="E4830E"/>
                </a:solidFill>
                <a:latin typeface="Roboto"/>
                <a:ea typeface="Roboto"/>
                <a:cs typeface="Roboto"/>
              </a:rPr>
              <a:t>Gespräch mit Schulleitung (EK)</a:t>
            </a:r>
          </a:p>
          <a:p>
            <a:pPr algn="ctr"/>
            <a:endParaRPr lang="de-DE" sz="2400" b="1" dirty="0">
              <a:solidFill>
                <a:srgbClr val="E4830E"/>
              </a:solidFill>
              <a:latin typeface="Roboto"/>
              <a:ea typeface="Roboto"/>
              <a:cs typeface="Roboto"/>
            </a:endParaRPr>
          </a:p>
          <a:p>
            <a:pPr algn="ctr"/>
            <a:r>
              <a:rPr lang="de-DE" sz="2400" b="1" dirty="0">
                <a:solidFill>
                  <a:srgbClr val="E4830E"/>
                </a:solidFill>
                <a:latin typeface="Roboto"/>
                <a:ea typeface="Roboto"/>
                <a:cs typeface="Roboto"/>
              </a:rPr>
              <a:t>8. Mai 2026</a:t>
            </a:r>
          </a:p>
          <a:p>
            <a:pPr algn="ctr"/>
            <a:r>
              <a:rPr lang="de-DE" sz="2400" dirty="0">
                <a:solidFill>
                  <a:srgbClr val="E4830E"/>
                </a:solidFill>
                <a:latin typeface="Roboto"/>
                <a:ea typeface="Roboto"/>
                <a:cs typeface="Roboto"/>
              </a:rPr>
              <a:t>Versand der Klassenzuteilung durch die Schulleitung</a:t>
            </a:r>
          </a:p>
          <a:p>
            <a:pPr algn="ctr"/>
            <a:endParaRPr lang="de-DE" sz="2400" b="1" dirty="0">
              <a:solidFill>
                <a:srgbClr val="E4830E"/>
              </a:solidFill>
              <a:latin typeface="Roboto"/>
              <a:ea typeface="Roboto"/>
              <a:cs typeface="Roboto"/>
            </a:endParaRPr>
          </a:p>
          <a:p>
            <a:pPr algn="ctr"/>
            <a:r>
              <a:rPr lang="de-DE" sz="2400" b="1" dirty="0">
                <a:solidFill>
                  <a:srgbClr val="E4830E"/>
                </a:solidFill>
                <a:latin typeface="Roboto"/>
                <a:ea typeface="Roboto"/>
                <a:cs typeface="Roboto"/>
              </a:rPr>
              <a:t>Dienstag 16. Juni 2025</a:t>
            </a:r>
          </a:p>
          <a:p>
            <a:pPr algn="ctr"/>
            <a:r>
              <a:rPr lang="de-DE" sz="2400" dirty="0">
                <a:solidFill>
                  <a:srgbClr val="E4830E"/>
                </a:solidFill>
                <a:latin typeface="Roboto"/>
                <a:ea typeface="Roboto"/>
                <a:cs typeface="Roboto"/>
              </a:rPr>
              <a:t>Wellennachmittag - Besuch bei der neuen Klassenlehrperson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BCFEA21C-90C0-9C24-B6BC-D8E888DE4E6E}"/>
              </a:ext>
            </a:extLst>
          </p:cNvPr>
          <p:cNvSpPr txBox="1"/>
          <p:nvPr/>
        </p:nvSpPr>
        <p:spPr>
          <a:xfrm>
            <a:off x="3906409" y="1496072"/>
            <a:ext cx="8289850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de-DE" sz="4000" b="1" dirty="0">
                <a:solidFill>
                  <a:srgbClr val="E4830E"/>
                </a:solidFill>
                <a:latin typeface="Roboto"/>
                <a:ea typeface="Roboto"/>
                <a:cs typeface="Roboto"/>
              </a:rPr>
              <a:t>Termine</a:t>
            </a:r>
            <a:endParaRPr lang="de-DE" dirty="0"/>
          </a:p>
        </p:txBody>
      </p:sp>
      <p:pic>
        <p:nvPicPr>
          <p:cNvPr id="5" name="Grafik 4" descr="Ein Bild, das Schrift, Text, Reihe, Design enthält.&#10;&#10;Beschreibung automatisch generiert.">
            <a:extLst>
              <a:ext uri="{FF2B5EF4-FFF2-40B4-BE49-F238E27FC236}">
                <a16:creationId xmlns:a16="http://schemas.microsoft.com/office/drawing/2014/main" id="{C059B5F2-F08E-1284-6A46-13E84AEA41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81525" y="349536"/>
            <a:ext cx="2247900" cy="1362075"/>
          </a:xfrm>
          <a:prstGeom prst="rect">
            <a:avLst/>
          </a:prstGeom>
        </p:spPr>
      </p:pic>
      <p:pic>
        <p:nvPicPr>
          <p:cNvPr id="2" name="Grafik 1" descr="Reißnagel in einem Kalenderdatum">
            <a:extLst>
              <a:ext uri="{FF2B5EF4-FFF2-40B4-BE49-F238E27FC236}">
                <a16:creationId xmlns:a16="http://schemas.microsoft.com/office/drawing/2014/main" id="{44680C20-1546-03EB-BD60-912184F7B49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8979" t="177" r="27791" b="-353"/>
          <a:stretch/>
        </p:blipFill>
        <p:spPr>
          <a:xfrm>
            <a:off x="0" y="0"/>
            <a:ext cx="4406439" cy="6872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437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feld 11">
            <a:extLst>
              <a:ext uri="{FF2B5EF4-FFF2-40B4-BE49-F238E27FC236}">
                <a16:creationId xmlns:a16="http://schemas.microsoft.com/office/drawing/2014/main" id="{BCFEA21C-90C0-9C24-B6BC-D8E888DE4E6E}"/>
              </a:ext>
            </a:extLst>
          </p:cNvPr>
          <p:cNvSpPr txBox="1"/>
          <p:nvPr/>
        </p:nvSpPr>
        <p:spPr>
          <a:xfrm>
            <a:off x="4054642" y="1496963"/>
            <a:ext cx="8289850" cy="200054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de-DE" sz="4000" b="1" dirty="0">
                <a:solidFill>
                  <a:srgbClr val="E4830E"/>
                </a:solidFill>
                <a:latin typeface="Roboto"/>
                <a:ea typeface="Roboto"/>
                <a:cs typeface="Roboto"/>
              </a:rPr>
              <a:t>Stundenplan mit Blockzeiten</a:t>
            </a:r>
          </a:p>
          <a:p>
            <a:pPr algn="ctr"/>
            <a:endParaRPr lang="de-DE" sz="1050" b="1" dirty="0">
              <a:solidFill>
                <a:srgbClr val="E4830E"/>
              </a:solidFill>
              <a:latin typeface="Roboto"/>
              <a:ea typeface="Roboto"/>
              <a:cs typeface="Roboto"/>
            </a:endParaRPr>
          </a:p>
          <a:p>
            <a:pPr algn="ctr"/>
            <a:r>
              <a:rPr lang="de-DE" sz="2400" b="1" dirty="0">
                <a:solidFill>
                  <a:srgbClr val="E4830E"/>
                </a:solidFill>
                <a:latin typeface="Roboto"/>
                <a:ea typeface="Roboto"/>
                <a:cs typeface="Roboto"/>
              </a:rPr>
              <a:t>Unterricht am Montag- </a:t>
            </a:r>
            <a:r>
              <a:rPr lang="de-DE" sz="2400" b="1">
                <a:solidFill>
                  <a:srgbClr val="E4830E"/>
                </a:solidFill>
                <a:latin typeface="Roboto"/>
                <a:ea typeface="Roboto"/>
                <a:cs typeface="Roboto"/>
              </a:rPr>
              <a:t>und Dienstagnachmittag</a:t>
            </a:r>
            <a:endParaRPr lang="de-DE" sz="2400" b="1" dirty="0">
              <a:solidFill>
                <a:srgbClr val="E4830E"/>
              </a:solidFill>
              <a:latin typeface="Roboto"/>
              <a:ea typeface="Roboto"/>
              <a:cs typeface="Roboto"/>
            </a:endParaRPr>
          </a:p>
          <a:p>
            <a:pPr marL="342900" indent="-342900" algn="ctr">
              <a:buFont typeface="Wingdings" panose="05000000000000000000" pitchFamily="2" charset="2"/>
              <a:buChar char="ü"/>
            </a:pPr>
            <a:r>
              <a:rPr lang="de-DE" sz="2400" b="1" dirty="0">
                <a:solidFill>
                  <a:srgbClr val="E4830E"/>
                </a:solidFill>
                <a:latin typeface="Roboto"/>
                <a:ea typeface="Roboto"/>
                <a:cs typeface="Roboto"/>
              </a:rPr>
              <a:t>einmal bis 14.55 Uhr</a:t>
            </a:r>
          </a:p>
          <a:p>
            <a:pPr marL="342900" indent="-342900" algn="ctr">
              <a:buFont typeface="Wingdings"/>
              <a:buChar char="ü"/>
            </a:pPr>
            <a:r>
              <a:rPr lang="de-DE" sz="2400" b="1" dirty="0">
                <a:solidFill>
                  <a:srgbClr val="E4830E"/>
                </a:solidFill>
                <a:latin typeface="Roboto"/>
                <a:ea typeface="Roboto"/>
                <a:cs typeface="Roboto"/>
              </a:rPr>
              <a:t>einmal bis 15.45 Uhr</a:t>
            </a:r>
          </a:p>
        </p:txBody>
      </p:sp>
      <p:pic>
        <p:nvPicPr>
          <p:cNvPr id="5" name="Grafik 4" descr="Ein Bild, das Schrift, Text, Reihe, Design enthält.&#10;&#10;Beschreibung automatisch generiert.">
            <a:extLst>
              <a:ext uri="{FF2B5EF4-FFF2-40B4-BE49-F238E27FC236}">
                <a16:creationId xmlns:a16="http://schemas.microsoft.com/office/drawing/2014/main" id="{C059B5F2-F08E-1284-6A46-13E84AEA41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24455" y="134888"/>
            <a:ext cx="2247900" cy="1362075"/>
          </a:xfrm>
          <a:prstGeom prst="rect">
            <a:avLst/>
          </a:prstGeom>
        </p:spPr>
      </p:pic>
      <p:pic>
        <p:nvPicPr>
          <p:cNvPr id="4" name="Grafik 3" descr="Stundenzeiger um 12 Uhr und Minutenzeiger um zehn Uhr">
            <a:extLst>
              <a:ext uri="{FF2B5EF4-FFF2-40B4-BE49-F238E27FC236}">
                <a16:creationId xmlns:a16="http://schemas.microsoft.com/office/drawing/2014/main" id="{6009EB64-1887-030D-2F27-C48789B2A8A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1237" r="33372" b="-174"/>
          <a:stretch/>
        </p:blipFill>
        <p:spPr>
          <a:xfrm>
            <a:off x="0" y="0"/>
            <a:ext cx="4636940" cy="6869931"/>
          </a:xfrm>
          <a:prstGeom prst="rect">
            <a:avLst/>
          </a:prstGeom>
        </p:spPr>
      </p:pic>
      <p:graphicFrame>
        <p:nvGraphicFramePr>
          <p:cNvPr id="6" name="Tabelle 5">
            <a:extLst>
              <a:ext uri="{FF2B5EF4-FFF2-40B4-BE49-F238E27FC236}">
                <a16:creationId xmlns:a16="http://schemas.microsoft.com/office/drawing/2014/main" id="{0A54EE9D-0287-477B-8FBD-284D64D547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5160075"/>
              </p:ext>
            </p:extLst>
          </p:nvPr>
        </p:nvGraphicFramePr>
        <p:xfrm>
          <a:off x="4819485" y="3585821"/>
          <a:ext cx="7052870" cy="2556384"/>
        </p:xfrm>
        <a:graphic>
          <a:graphicData uri="http://schemas.openxmlformats.org/drawingml/2006/table">
            <a:tbl>
              <a:tblPr firstRow="1" firstCol="1" bandRow="1"/>
              <a:tblGrid>
                <a:gridCol w="1175219">
                  <a:extLst>
                    <a:ext uri="{9D8B030D-6E8A-4147-A177-3AD203B41FA5}">
                      <a16:colId xmlns:a16="http://schemas.microsoft.com/office/drawing/2014/main" val="3403743777"/>
                    </a:ext>
                  </a:extLst>
                </a:gridCol>
                <a:gridCol w="1175219">
                  <a:extLst>
                    <a:ext uri="{9D8B030D-6E8A-4147-A177-3AD203B41FA5}">
                      <a16:colId xmlns:a16="http://schemas.microsoft.com/office/drawing/2014/main" val="2252042247"/>
                    </a:ext>
                  </a:extLst>
                </a:gridCol>
                <a:gridCol w="1175219">
                  <a:extLst>
                    <a:ext uri="{9D8B030D-6E8A-4147-A177-3AD203B41FA5}">
                      <a16:colId xmlns:a16="http://schemas.microsoft.com/office/drawing/2014/main" val="2705100561"/>
                    </a:ext>
                  </a:extLst>
                </a:gridCol>
                <a:gridCol w="1175219">
                  <a:extLst>
                    <a:ext uri="{9D8B030D-6E8A-4147-A177-3AD203B41FA5}">
                      <a16:colId xmlns:a16="http://schemas.microsoft.com/office/drawing/2014/main" val="483936111"/>
                    </a:ext>
                  </a:extLst>
                </a:gridCol>
                <a:gridCol w="1302810">
                  <a:extLst>
                    <a:ext uri="{9D8B030D-6E8A-4147-A177-3AD203B41FA5}">
                      <a16:colId xmlns:a16="http://schemas.microsoft.com/office/drawing/2014/main" val="238399615"/>
                    </a:ext>
                  </a:extLst>
                </a:gridCol>
                <a:gridCol w="1049184">
                  <a:extLst>
                    <a:ext uri="{9D8B030D-6E8A-4147-A177-3AD203B41FA5}">
                      <a16:colId xmlns:a16="http://schemas.microsoft.com/office/drawing/2014/main" val="186600385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CH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CH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CH" sz="16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Montag</a:t>
                      </a:r>
                      <a:endParaRPr lang="de-CH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CH" sz="16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Dienstag</a:t>
                      </a:r>
                      <a:endParaRPr lang="de-CH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CH" sz="16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Mittwoch </a:t>
                      </a:r>
                      <a:endParaRPr lang="de-CH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CH" sz="16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Donnerstag</a:t>
                      </a:r>
                      <a:endParaRPr lang="de-CH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CH" sz="16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Freitag</a:t>
                      </a:r>
                      <a:endParaRPr lang="de-CH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394054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CH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8.00</a:t>
                      </a:r>
                      <a:endParaRPr lang="de-CH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CH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bis </a:t>
                      </a:r>
                      <a:endParaRPr lang="de-CH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CH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12.00</a:t>
                      </a:r>
                      <a:endParaRPr lang="de-CH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CH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CH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CH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CH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CH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CH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CH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CH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CH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CH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CH" sz="16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CH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23815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CH" sz="16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CH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CH" sz="16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CH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CH" sz="16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CH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CH" sz="16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CH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CH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CH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CH" sz="16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CH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42436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CH" sz="16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13.45</a:t>
                      </a:r>
                      <a:endParaRPr lang="de-CH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CH" sz="16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bis </a:t>
                      </a:r>
                      <a:endParaRPr lang="de-CH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CH" sz="16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14.55 oder</a:t>
                      </a:r>
                      <a:endParaRPr lang="de-CH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CH" sz="16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15.45</a:t>
                      </a:r>
                      <a:endParaRPr lang="de-CH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CH" sz="16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CH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CH" sz="16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CH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CH" sz="16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CH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CH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CH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CH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CH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595897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73207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feld 11">
            <a:extLst>
              <a:ext uri="{FF2B5EF4-FFF2-40B4-BE49-F238E27FC236}">
                <a16:creationId xmlns:a16="http://schemas.microsoft.com/office/drawing/2014/main" id="{BCFEA21C-90C0-9C24-B6BC-D8E888DE4E6E}"/>
              </a:ext>
            </a:extLst>
          </p:cNvPr>
          <p:cNvSpPr txBox="1"/>
          <p:nvPr/>
        </p:nvSpPr>
        <p:spPr>
          <a:xfrm>
            <a:off x="4035198" y="1486681"/>
            <a:ext cx="8289850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de-DE" sz="4000" b="1" dirty="0">
                <a:solidFill>
                  <a:srgbClr val="E4830E"/>
                </a:solidFill>
                <a:latin typeface="Roboto"/>
                <a:ea typeface="Roboto"/>
                <a:cs typeface="Roboto"/>
              </a:rPr>
              <a:t>Bildungsbereiche</a:t>
            </a:r>
            <a:endParaRPr lang="de-DE" dirty="0"/>
          </a:p>
        </p:txBody>
      </p:sp>
      <p:pic>
        <p:nvPicPr>
          <p:cNvPr id="5" name="Grafik 4" descr="Ein Bild, das Schrift, Text, Reihe, Design enthält.&#10;&#10;Beschreibung automatisch generiert.">
            <a:extLst>
              <a:ext uri="{FF2B5EF4-FFF2-40B4-BE49-F238E27FC236}">
                <a16:creationId xmlns:a16="http://schemas.microsoft.com/office/drawing/2014/main" id="{C059B5F2-F08E-1284-6A46-13E84AEA41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81525" y="156353"/>
            <a:ext cx="2247900" cy="1362075"/>
          </a:xfrm>
          <a:prstGeom prst="rect">
            <a:avLst/>
          </a:prstGeom>
        </p:spPr>
      </p:pic>
      <p:pic>
        <p:nvPicPr>
          <p:cNvPr id="2" name="Grafik 1" descr="Alte Vintage Bücher in einer Zeile">
            <a:extLst>
              <a:ext uri="{FF2B5EF4-FFF2-40B4-BE49-F238E27FC236}">
                <a16:creationId xmlns:a16="http://schemas.microsoft.com/office/drawing/2014/main" id="{44680C20-1546-03EB-BD60-912184F7B49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8627" r="28627"/>
          <a:stretch/>
        </p:blipFill>
        <p:spPr>
          <a:xfrm>
            <a:off x="0" y="0"/>
            <a:ext cx="4406439" cy="6872384"/>
          </a:xfrm>
          <a:prstGeom prst="rect">
            <a:avLst/>
          </a:prstGeom>
        </p:spPr>
      </p:pic>
      <p:pic>
        <p:nvPicPr>
          <p:cNvPr id="3" name="Grafik 2" descr="Ein Bild, das Text, Screenshot, Schrift, weiß enthält.&#10;&#10;Beschreibung automatisch generiert.">
            <a:extLst>
              <a:ext uri="{FF2B5EF4-FFF2-40B4-BE49-F238E27FC236}">
                <a16:creationId xmlns:a16="http://schemas.microsoft.com/office/drawing/2014/main" id="{E0E39FFD-5D37-1DD2-871D-C5E08CFCF2C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8207" y="2228850"/>
            <a:ext cx="2366963" cy="1745457"/>
          </a:xfrm>
          <a:prstGeom prst="rect">
            <a:avLst/>
          </a:prstGeom>
        </p:spPr>
      </p:pic>
      <p:pic>
        <p:nvPicPr>
          <p:cNvPr id="4" name="Grafik 3" descr="Ein Bild, das Text, Screenshot, Schrift, Design enthält.&#10;&#10;Beschreibung automatisch generiert.">
            <a:extLst>
              <a:ext uri="{FF2B5EF4-FFF2-40B4-BE49-F238E27FC236}">
                <a16:creationId xmlns:a16="http://schemas.microsoft.com/office/drawing/2014/main" id="{F8134B29-0E0A-B15B-9AC5-410BC9528AA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54524" y="2223776"/>
            <a:ext cx="2380002" cy="1729647"/>
          </a:xfrm>
          <a:prstGeom prst="rect">
            <a:avLst/>
          </a:prstGeom>
        </p:spPr>
      </p:pic>
      <p:pic>
        <p:nvPicPr>
          <p:cNvPr id="6" name="Grafik 5" descr="Ein Bild, das Text, gelb, Screenshot, Schrift enthält.&#10;&#10;Beschreibung automatisch generiert.">
            <a:extLst>
              <a:ext uri="{FF2B5EF4-FFF2-40B4-BE49-F238E27FC236}">
                <a16:creationId xmlns:a16="http://schemas.microsoft.com/office/drawing/2014/main" id="{0172A229-D4CF-EC8B-6DB9-152CE0F08279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18922" y="2223775"/>
            <a:ext cx="2380002" cy="1729647"/>
          </a:xfrm>
          <a:prstGeom prst="rect">
            <a:avLst/>
          </a:prstGeom>
        </p:spPr>
      </p:pic>
      <p:pic>
        <p:nvPicPr>
          <p:cNvPr id="7" name="Grafik 6" descr="Ein Bild, das Text, Screenshot, Schrift, Design enthält.&#10;&#10;Beschreibung automatisch generiert.">
            <a:extLst>
              <a:ext uri="{FF2B5EF4-FFF2-40B4-BE49-F238E27FC236}">
                <a16:creationId xmlns:a16="http://schemas.microsoft.com/office/drawing/2014/main" id="{0B208E46-2C3E-019E-5A4E-319841346694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6569" y="4010572"/>
            <a:ext cx="2458660" cy="1740421"/>
          </a:xfrm>
          <a:prstGeom prst="rect">
            <a:avLst/>
          </a:prstGeom>
        </p:spPr>
      </p:pic>
      <p:pic>
        <p:nvPicPr>
          <p:cNvPr id="8" name="Grafik 7" descr="Ein Bild, das Screenshot, orange, Schrift, Text enthält.&#10;&#10;Beschreibung automatisch generiert.">
            <a:extLst>
              <a:ext uri="{FF2B5EF4-FFF2-40B4-BE49-F238E27FC236}">
                <a16:creationId xmlns:a16="http://schemas.microsoft.com/office/drawing/2014/main" id="{E8D6650E-48B6-EE60-E356-D93534853242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7755" y="4039771"/>
            <a:ext cx="2392492" cy="1729648"/>
          </a:xfrm>
          <a:prstGeom prst="rect">
            <a:avLst/>
          </a:prstGeom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67EC1FAC-1E6F-2785-03B0-32366CEC1829}"/>
              </a:ext>
            </a:extLst>
          </p:cNvPr>
          <p:cNvSpPr txBox="1"/>
          <p:nvPr/>
        </p:nvSpPr>
        <p:spPr>
          <a:xfrm>
            <a:off x="4711362" y="5881883"/>
            <a:ext cx="7355718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de-DE" sz="2400" b="1" dirty="0">
                <a:solidFill>
                  <a:srgbClr val="E4830E"/>
                </a:solidFill>
              </a:rPr>
              <a:t>*Sprache: Deutsch, Schreiben, Französisch ab </a:t>
            </a:r>
            <a:endParaRPr lang="de-DE" sz="2400" b="1">
              <a:solidFill>
                <a:srgbClr val="E4830E"/>
              </a:solidFill>
            </a:endParaRPr>
          </a:p>
          <a:p>
            <a:r>
              <a:rPr lang="de-DE" sz="2400" b="1" dirty="0">
                <a:solidFill>
                  <a:srgbClr val="E4830E"/>
                </a:solidFill>
              </a:rPr>
              <a:t>der 3. Klasse, Englisch ab der 5. Klasse </a:t>
            </a:r>
          </a:p>
        </p:txBody>
      </p:sp>
    </p:spTree>
    <p:extLst>
      <p:ext uri="{BB962C8B-B14F-4D97-AF65-F5344CB8AC3E}">
        <p14:creationId xmlns:p14="http://schemas.microsoft.com/office/powerpoint/2010/main" val="1642242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feld 11">
            <a:extLst>
              <a:ext uri="{FF2B5EF4-FFF2-40B4-BE49-F238E27FC236}">
                <a16:creationId xmlns:a16="http://schemas.microsoft.com/office/drawing/2014/main" id="{BCFEA21C-90C0-9C24-B6BC-D8E888DE4E6E}"/>
              </a:ext>
            </a:extLst>
          </p:cNvPr>
          <p:cNvSpPr txBox="1"/>
          <p:nvPr/>
        </p:nvSpPr>
        <p:spPr>
          <a:xfrm>
            <a:off x="4404583" y="1443166"/>
            <a:ext cx="5058226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de-DE" sz="4000" b="1" dirty="0">
                <a:solidFill>
                  <a:srgbClr val="E4830E"/>
                </a:solidFill>
                <a:latin typeface="Roboto"/>
                <a:ea typeface="Roboto"/>
                <a:cs typeface="Roboto"/>
              </a:rPr>
              <a:t>Spezielle Förderung</a:t>
            </a:r>
            <a:endParaRPr lang="de-DE" dirty="0"/>
          </a:p>
        </p:txBody>
      </p:sp>
      <p:pic>
        <p:nvPicPr>
          <p:cNvPr id="5" name="Grafik 4" descr="Ein Bild, das Schrift, Text, Reihe, Design enthält.&#10;&#10;Beschreibung automatisch generiert.">
            <a:extLst>
              <a:ext uri="{FF2B5EF4-FFF2-40B4-BE49-F238E27FC236}">
                <a16:creationId xmlns:a16="http://schemas.microsoft.com/office/drawing/2014/main" id="{C059B5F2-F08E-1284-6A46-13E84AEA41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81525" y="156353"/>
            <a:ext cx="2247900" cy="1362075"/>
          </a:xfrm>
          <a:prstGeom prst="rect">
            <a:avLst/>
          </a:prstGeom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67EC1FAC-1E6F-2785-03B0-32366CEC1829}"/>
              </a:ext>
            </a:extLst>
          </p:cNvPr>
          <p:cNvSpPr txBox="1"/>
          <p:nvPr/>
        </p:nvSpPr>
        <p:spPr>
          <a:xfrm>
            <a:off x="4404583" y="2444791"/>
            <a:ext cx="7424990" cy="452431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Font typeface="Wingdings"/>
              <a:buChar char="ü"/>
            </a:pPr>
            <a:r>
              <a:rPr lang="de-DE" sz="2400" b="1" dirty="0">
                <a:solidFill>
                  <a:srgbClr val="E4830E"/>
                </a:solidFill>
                <a:latin typeface="Aptos"/>
              </a:rPr>
              <a:t>Einführungsklasse</a:t>
            </a:r>
            <a:endParaRPr lang="de-DE" sz="2400" b="1" dirty="0">
              <a:solidFill>
                <a:srgbClr val="E4830E"/>
              </a:solidFill>
            </a:endParaRPr>
          </a:p>
          <a:p>
            <a:pPr marL="342900" indent="-342900">
              <a:buFont typeface="Wingdings"/>
              <a:buChar char="ü"/>
            </a:pPr>
            <a:r>
              <a:rPr lang="de-DE" sz="2400" b="1" dirty="0">
                <a:solidFill>
                  <a:srgbClr val="E4830E"/>
                </a:solidFill>
                <a:latin typeface="Aptos"/>
              </a:rPr>
              <a:t>Deutsch</a:t>
            </a:r>
            <a:r>
              <a:rPr lang="de-DE" sz="2400" b="1" dirty="0">
                <a:solidFill>
                  <a:srgbClr val="E4830E"/>
                </a:solidFill>
              </a:rPr>
              <a:t> als Zweitsprache</a:t>
            </a:r>
            <a:endParaRPr lang="de-DE" dirty="0"/>
          </a:p>
          <a:p>
            <a:pPr marL="342900" indent="-342900">
              <a:buFont typeface="Wingdings"/>
              <a:buChar char="ü"/>
            </a:pPr>
            <a:r>
              <a:rPr lang="de-DE" sz="2400" b="1" dirty="0">
                <a:solidFill>
                  <a:srgbClr val="E4830E"/>
                </a:solidFill>
                <a:latin typeface="Aptos"/>
              </a:rPr>
              <a:t>Integrierte</a:t>
            </a:r>
            <a:r>
              <a:rPr lang="de-DE" sz="2400" b="1" dirty="0">
                <a:solidFill>
                  <a:srgbClr val="E4830E"/>
                </a:solidFill>
              </a:rPr>
              <a:t> Spezielle Förderung (ab 2. Klasse)</a:t>
            </a:r>
            <a:endParaRPr lang="de-DE" dirty="0"/>
          </a:p>
          <a:p>
            <a:pPr marL="800100" lvl="1" indent="-342900">
              <a:buFont typeface="Wingdings"/>
              <a:buChar char="ü"/>
            </a:pPr>
            <a:r>
              <a:rPr lang="de-DE" sz="2400" dirty="0">
                <a:solidFill>
                  <a:srgbClr val="E4830E"/>
                </a:solidFill>
                <a:latin typeface="Aptos"/>
              </a:rPr>
              <a:t>Für</a:t>
            </a:r>
            <a:r>
              <a:rPr lang="de-DE" sz="2400" dirty="0">
                <a:solidFill>
                  <a:srgbClr val="E4830E"/>
                </a:solidFill>
              </a:rPr>
              <a:t> Kinder mit speziellen schulischen, sozialen und emotionalen Lernbedürfnissen</a:t>
            </a:r>
            <a:endParaRPr lang="de-DE" dirty="0"/>
          </a:p>
          <a:p>
            <a:pPr marL="800100" lvl="1" indent="-342900">
              <a:buFont typeface="Wingdings"/>
              <a:buChar char="ü"/>
            </a:pPr>
            <a:r>
              <a:rPr lang="de-DE" sz="2400" dirty="0">
                <a:solidFill>
                  <a:srgbClr val="E4830E"/>
                </a:solidFill>
                <a:latin typeface="Aptos"/>
              </a:rPr>
              <a:t>Für</a:t>
            </a:r>
            <a:r>
              <a:rPr lang="de-DE" sz="2400" dirty="0">
                <a:solidFill>
                  <a:srgbClr val="E4830E"/>
                </a:solidFill>
              </a:rPr>
              <a:t> Kinder mit besonderen Bedürfnissen im schriftsprachlichen und mathematischen Bereich </a:t>
            </a:r>
            <a:endParaRPr lang="de-DE" dirty="0"/>
          </a:p>
          <a:p>
            <a:pPr marL="800100" lvl="1" indent="-342900">
              <a:buFont typeface="Wingdings"/>
              <a:buChar char="ü"/>
            </a:pPr>
            <a:r>
              <a:rPr lang="de-DE" sz="2400" dirty="0">
                <a:solidFill>
                  <a:srgbClr val="E4830E"/>
                </a:solidFill>
                <a:latin typeface="Aptos"/>
              </a:rPr>
              <a:t>Für</a:t>
            </a:r>
            <a:r>
              <a:rPr lang="de-DE" sz="2400" dirty="0">
                <a:solidFill>
                  <a:srgbClr val="E4830E"/>
                </a:solidFill>
              </a:rPr>
              <a:t> Kinder mit besonderer kognitiver Leistungsfähigkeit</a:t>
            </a:r>
          </a:p>
          <a:p>
            <a:pPr marL="342900" indent="-342900">
              <a:buFont typeface="Wingdings"/>
              <a:buChar char="ü"/>
            </a:pPr>
            <a:r>
              <a:rPr lang="de-DE" sz="2400" b="1" dirty="0">
                <a:solidFill>
                  <a:srgbClr val="E4830E"/>
                </a:solidFill>
                <a:latin typeface="Aptos"/>
              </a:rPr>
              <a:t>Kleinklasse</a:t>
            </a:r>
            <a:r>
              <a:rPr lang="de-DE" sz="2400" b="1" dirty="0">
                <a:solidFill>
                  <a:srgbClr val="E4830E"/>
                </a:solidFill>
              </a:rPr>
              <a:t> (ab 2. Klasse)</a:t>
            </a:r>
            <a:endParaRPr lang="de-DE" dirty="0"/>
          </a:p>
          <a:p>
            <a:pPr marL="342900" indent="-342900">
              <a:buFont typeface="Wingdings"/>
              <a:buChar char="ü"/>
            </a:pPr>
            <a:r>
              <a:rPr lang="de-DE" sz="2400" b="1" dirty="0">
                <a:solidFill>
                  <a:srgbClr val="E4830E"/>
                </a:solidFill>
                <a:latin typeface="Aptos"/>
              </a:rPr>
              <a:t>Logopädie</a:t>
            </a:r>
            <a:endParaRPr lang="de-DE" dirty="0" err="1"/>
          </a:p>
        </p:txBody>
      </p:sp>
      <p:pic>
        <p:nvPicPr>
          <p:cNvPr id="9" name="Grafik 8" descr="Bunte mathematische Lernobjekte">
            <a:extLst>
              <a:ext uri="{FF2B5EF4-FFF2-40B4-BE49-F238E27FC236}">
                <a16:creationId xmlns:a16="http://schemas.microsoft.com/office/drawing/2014/main" id="{641088DB-6787-F0B4-64A6-C033CFD1CFF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070" r="23633"/>
          <a:stretch/>
        </p:blipFill>
        <p:spPr>
          <a:xfrm>
            <a:off x="0" y="-400"/>
            <a:ext cx="4036221" cy="6858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584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>
            <a:extLst>
              <a:ext uri="{FF2B5EF4-FFF2-40B4-BE49-F238E27FC236}">
                <a16:creationId xmlns:a16="http://schemas.microsoft.com/office/drawing/2014/main" id="{BCD8019F-EAC8-3115-9DB4-22102E388333}"/>
              </a:ext>
            </a:extLst>
          </p:cNvPr>
          <p:cNvSpPr txBox="1"/>
          <p:nvPr/>
        </p:nvSpPr>
        <p:spPr>
          <a:xfrm>
            <a:off x="5419939" y="2714982"/>
            <a:ext cx="6106381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de-DE" sz="2400" b="1" dirty="0">
                <a:solidFill>
                  <a:srgbClr val="E4830E"/>
                </a:solidFill>
                <a:latin typeface="Roboto"/>
                <a:ea typeface="Roboto"/>
                <a:cs typeface="Roboto"/>
              </a:rPr>
              <a:t>Schulsozialarbeit </a:t>
            </a:r>
            <a:r>
              <a:rPr lang="de-DE" sz="2400" dirty="0">
                <a:solidFill>
                  <a:srgbClr val="E4830E"/>
                </a:solidFill>
                <a:latin typeface="Roboto"/>
                <a:ea typeface="Roboto"/>
                <a:cs typeface="Roboto"/>
              </a:rPr>
              <a:t>an der Primarstufe</a:t>
            </a:r>
            <a:endParaRPr lang="de-DE" sz="2400">
              <a:solidFill>
                <a:srgbClr val="000000"/>
              </a:solidFill>
              <a:latin typeface="Aptos" panose="02110004020202020204"/>
              <a:ea typeface="Roboto"/>
              <a:cs typeface="Roboto"/>
            </a:endParaRP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BCFEA21C-90C0-9C24-B6BC-D8E888DE4E6E}"/>
              </a:ext>
            </a:extLst>
          </p:cNvPr>
          <p:cNvSpPr txBox="1"/>
          <p:nvPr/>
        </p:nvSpPr>
        <p:spPr>
          <a:xfrm>
            <a:off x="4409952" y="1856751"/>
            <a:ext cx="8289850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de-DE" sz="4000" b="1" dirty="0">
                <a:solidFill>
                  <a:srgbClr val="E4830E"/>
                </a:solidFill>
                <a:latin typeface="Roboto"/>
                <a:ea typeface="Roboto"/>
                <a:cs typeface="Roboto"/>
              </a:rPr>
              <a:t>Angebote der Gemeinde</a:t>
            </a:r>
          </a:p>
        </p:txBody>
      </p:sp>
      <p:pic>
        <p:nvPicPr>
          <p:cNvPr id="5" name="Grafik 4" descr="Ein Bild, das Schrift, Text, Reihe, Design enthält.&#10;&#10;Beschreibung automatisch generiert.">
            <a:extLst>
              <a:ext uri="{FF2B5EF4-FFF2-40B4-BE49-F238E27FC236}">
                <a16:creationId xmlns:a16="http://schemas.microsoft.com/office/drawing/2014/main" id="{C059B5F2-F08E-1284-6A46-13E84AEA41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68902" y="124684"/>
            <a:ext cx="2247900" cy="1362075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5B2EC54C-E06A-FAF5-4214-0740AC1B9C1E}"/>
              </a:ext>
            </a:extLst>
          </p:cNvPr>
          <p:cNvSpPr txBox="1"/>
          <p:nvPr/>
        </p:nvSpPr>
        <p:spPr>
          <a:xfrm>
            <a:off x="-5602" y="2714007"/>
            <a:ext cx="5172423" cy="298543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endParaRPr lang="de-DE" sz="2800" b="1" dirty="0">
              <a:solidFill>
                <a:srgbClr val="E4830E"/>
              </a:solidFill>
              <a:latin typeface="Roboto"/>
              <a:ea typeface="Roboto"/>
              <a:cs typeface="Roboto"/>
            </a:endParaRPr>
          </a:p>
          <a:p>
            <a:pPr algn="ctr"/>
            <a:endParaRPr lang="de-DE" sz="2800" b="1" dirty="0">
              <a:solidFill>
                <a:srgbClr val="E4830E"/>
              </a:solidFill>
              <a:latin typeface="Roboto"/>
              <a:ea typeface="Roboto"/>
              <a:cs typeface="Roboto"/>
            </a:endParaRPr>
          </a:p>
          <a:p>
            <a:pPr algn="ctr"/>
            <a:endParaRPr lang="de-DE" sz="2800" b="1" dirty="0">
              <a:solidFill>
                <a:srgbClr val="E4830E"/>
              </a:solidFill>
              <a:latin typeface="Roboto"/>
              <a:ea typeface="Roboto"/>
              <a:cs typeface="Roboto"/>
            </a:endParaRPr>
          </a:p>
          <a:p>
            <a:pPr algn="ctr"/>
            <a:r>
              <a:rPr lang="de-DE" sz="2400" b="1" dirty="0">
                <a:solidFill>
                  <a:srgbClr val="E4830E"/>
                </a:solidFill>
                <a:latin typeface="Roboto"/>
                <a:ea typeface="Roboto"/>
                <a:cs typeface="Roboto"/>
              </a:rPr>
              <a:t>Schulische Tagesstrukturen Fita</a:t>
            </a:r>
            <a:endParaRPr lang="de-DE" sz="2400"/>
          </a:p>
          <a:p>
            <a:pPr algn="ctr"/>
            <a:r>
              <a:rPr lang="de-DE" sz="2400" dirty="0">
                <a:solidFill>
                  <a:srgbClr val="E4830E"/>
                </a:solidFill>
                <a:latin typeface="Roboto"/>
                <a:ea typeface="Roboto"/>
                <a:cs typeface="Roboto"/>
              </a:rPr>
              <a:t>Nähere Informationen unter:</a:t>
            </a:r>
            <a:r>
              <a:rPr lang="de-DE" sz="2800" dirty="0">
                <a:solidFill>
                  <a:srgbClr val="E4830E"/>
                </a:solidFill>
                <a:latin typeface="Roboto"/>
                <a:ea typeface="Roboto"/>
                <a:cs typeface="Roboto"/>
              </a:rPr>
              <a:t> </a:t>
            </a:r>
            <a:r>
              <a:rPr lang="de-DE" sz="2800" dirty="0">
                <a:solidFill>
                  <a:srgbClr val="E4830E"/>
                </a:solidFill>
                <a:latin typeface="Roboto"/>
                <a:ea typeface="Roboto"/>
                <a:cs typeface="Roboto"/>
                <a:hlinkClick r:id="rId3"/>
              </a:rPr>
              <a:t>www.fita.ch</a:t>
            </a:r>
            <a:endParaRPr lang="de-DE" sz="2800">
              <a:solidFill>
                <a:srgbClr val="E4830E"/>
              </a:solidFill>
              <a:latin typeface="Roboto"/>
              <a:ea typeface="Roboto"/>
              <a:cs typeface="Roboto"/>
            </a:endParaRPr>
          </a:p>
          <a:p>
            <a:pPr algn="ctr"/>
            <a:endParaRPr lang="de-DE" sz="2400" b="1" dirty="0">
              <a:solidFill>
                <a:srgbClr val="E4830E"/>
              </a:solidFill>
              <a:latin typeface="Roboto"/>
              <a:ea typeface="Roboto"/>
              <a:cs typeface="Roboto"/>
            </a:endParaRPr>
          </a:p>
        </p:txBody>
      </p:sp>
      <p:pic>
        <p:nvPicPr>
          <p:cNvPr id="7" name="Grafik 6" descr="Ein Bild, das Schrift, Logo, Grafiken, Text enthält.&#10;&#10;Beschreibung automatisch generiert.">
            <a:extLst>
              <a:ext uri="{FF2B5EF4-FFF2-40B4-BE49-F238E27FC236}">
                <a16:creationId xmlns:a16="http://schemas.microsoft.com/office/drawing/2014/main" id="{6BE38310-2B74-4156-CC1C-C042D7E7546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7238" r="4662" b="18459"/>
          <a:stretch/>
        </p:blipFill>
        <p:spPr>
          <a:xfrm>
            <a:off x="804822" y="5292459"/>
            <a:ext cx="3560289" cy="1321512"/>
          </a:xfrm>
          <a:prstGeom prst="rect">
            <a:avLst/>
          </a:prstGeom>
        </p:spPr>
      </p:pic>
      <p:pic>
        <p:nvPicPr>
          <p:cNvPr id="8" name="Grafik 7" descr="Schulessenstablett mit Milch, Sandwich und Apfel in der Hand eines Schulkinds">
            <a:extLst>
              <a:ext uri="{FF2B5EF4-FFF2-40B4-BE49-F238E27FC236}">
                <a16:creationId xmlns:a16="http://schemas.microsoft.com/office/drawing/2014/main" id="{37F14193-2662-BB05-2F5D-A5BBF6B8C7D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04" r="1804"/>
          <a:stretch/>
        </p:blipFill>
        <p:spPr>
          <a:xfrm>
            <a:off x="-7144" y="272"/>
            <a:ext cx="5166332" cy="3725960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2EB33A2A-5FF8-4BA5-89E8-AFF521ACDD5E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06877" y="3237007"/>
            <a:ext cx="6096000" cy="2640807"/>
          </a:xfrm>
          <a:prstGeom prst="rect">
            <a:avLst/>
          </a:prstGeom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7EDC8B1E-E485-4093-96A2-5617E4EF9BA7}"/>
              </a:ext>
            </a:extLst>
          </p:cNvPr>
          <p:cNvSpPr txBox="1"/>
          <p:nvPr/>
        </p:nvSpPr>
        <p:spPr>
          <a:xfrm>
            <a:off x="5876234" y="5938174"/>
            <a:ext cx="11383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sz="1400" dirty="0"/>
              <a:t>Alexandra </a:t>
            </a:r>
            <a:r>
              <a:rPr lang="de-CH" sz="1400" dirty="0" err="1"/>
              <a:t>Lamon</a:t>
            </a:r>
            <a:endParaRPr lang="de-CH" dirty="0"/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16A75675-1564-4097-B6F9-05EF12F9252A}"/>
              </a:ext>
            </a:extLst>
          </p:cNvPr>
          <p:cNvSpPr txBox="1"/>
          <p:nvPr/>
        </p:nvSpPr>
        <p:spPr>
          <a:xfrm>
            <a:off x="8473129" y="5877814"/>
            <a:ext cx="11383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dirty="0"/>
              <a:t>  </a:t>
            </a:r>
            <a:r>
              <a:rPr lang="de-CH" sz="1400" dirty="0"/>
              <a:t>Simone </a:t>
            </a:r>
            <a:r>
              <a:rPr lang="de-CH" sz="1400" dirty="0" err="1"/>
              <a:t>Hindermann</a:t>
            </a:r>
            <a:endParaRPr lang="de-CH" dirty="0"/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21D23B4C-E9E5-4AF5-A5DA-98AADD844BE5}"/>
              </a:ext>
            </a:extLst>
          </p:cNvPr>
          <p:cNvSpPr txBox="1"/>
          <p:nvPr/>
        </p:nvSpPr>
        <p:spPr>
          <a:xfrm>
            <a:off x="9931832" y="5876619"/>
            <a:ext cx="13173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/>
              <a:t>  </a:t>
            </a:r>
            <a:r>
              <a:rPr lang="de-CH" sz="1400" dirty="0"/>
              <a:t>Daniela Baumgartner</a:t>
            </a:r>
            <a:endParaRPr lang="de-CH" dirty="0"/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A0CA2E07-1858-4719-B9F0-708E0DD8B6F7}"/>
              </a:ext>
            </a:extLst>
          </p:cNvPr>
          <p:cNvSpPr txBox="1"/>
          <p:nvPr/>
        </p:nvSpPr>
        <p:spPr>
          <a:xfrm>
            <a:off x="7144560" y="5943056"/>
            <a:ext cx="11383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sz="1400" dirty="0"/>
              <a:t>Nicole Burtscher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181648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 descr="Hände, die Puzzleteile halten">
            <a:extLst>
              <a:ext uri="{FF2B5EF4-FFF2-40B4-BE49-F238E27FC236}">
                <a16:creationId xmlns:a16="http://schemas.microsoft.com/office/drawing/2014/main" id="{DEF05922-C65B-2364-1A8E-C952635616F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alphaModFix amt="1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1591" t="40" r="23554" b="677"/>
          <a:stretch/>
        </p:blipFill>
        <p:spPr>
          <a:xfrm>
            <a:off x="8034" y="-1943"/>
            <a:ext cx="4839131" cy="6859943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BCD8019F-EAC8-3115-9DB4-22102E388333}"/>
              </a:ext>
            </a:extLst>
          </p:cNvPr>
          <p:cNvSpPr txBox="1"/>
          <p:nvPr/>
        </p:nvSpPr>
        <p:spPr>
          <a:xfrm>
            <a:off x="0" y="2224238"/>
            <a:ext cx="4887038" cy="427809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 algn="ctr">
              <a:buFont typeface="Wingdings"/>
              <a:buChar char="ü"/>
            </a:pPr>
            <a:r>
              <a:rPr lang="de-DE" sz="4000" b="1" dirty="0">
                <a:solidFill>
                  <a:srgbClr val="E4830E"/>
                </a:solidFill>
                <a:latin typeface="Roboto"/>
                <a:ea typeface="Roboto"/>
                <a:cs typeface="Roboto"/>
              </a:rPr>
              <a:t>Angebot</a:t>
            </a:r>
          </a:p>
          <a:p>
            <a:pPr marL="342900" indent="-342900" algn="ctr">
              <a:buFont typeface="Wingdings"/>
              <a:buChar char="ü"/>
            </a:pPr>
            <a:endParaRPr lang="de-DE" sz="3200" b="1" dirty="0">
              <a:solidFill>
                <a:srgbClr val="E4830E"/>
              </a:solidFill>
              <a:latin typeface="Roboto"/>
              <a:ea typeface="Roboto"/>
              <a:cs typeface="Roboto"/>
            </a:endParaRPr>
          </a:p>
          <a:p>
            <a:pPr marL="342900" indent="-342900" algn="ctr">
              <a:buFont typeface="Wingdings"/>
              <a:buChar char="ü"/>
            </a:pPr>
            <a:r>
              <a:rPr lang="de-DE" sz="4000" b="1" dirty="0">
                <a:solidFill>
                  <a:srgbClr val="E4830E"/>
                </a:solidFill>
                <a:latin typeface="Roboto"/>
                <a:ea typeface="Roboto"/>
                <a:cs typeface="Roboto"/>
              </a:rPr>
              <a:t>Themenbereiche</a:t>
            </a:r>
          </a:p>
          <a:p>
            <a:pPr marL="342900" indent="-342900" algn="ctr">
              <a:buFont typeface="Wingdings"/>
              <a:buChar char="ü"/>
            </a:pPr>
            <a:endParaRPr lang="de-DE" sz="4000" b="1" dirty="0">
              <a:solidFill>
                <a:srgbClr val="E4830E"/>
              </a:solidFill>
              <a:latin typeface="Roboto"/>
              <a:ea typeface="Roboto"/>
              <a:cs typeface="Roboto"/>
            </a:endParaRPr>
          </a:p>
          <a:p>
            <a:pPr marL="342900" indent="-342900" algn="ctr">
              <a:buFont typeface="Wingdings"/>
              <a:buChar char="ü"/>
            </a:pPr>
            <a:r>
              <a:rPr lang="de-DE" sz="4000" b="1" dirty="0">
                <a:solidFill>
                  <a:srgbClr val="E4830E"/>
                </a:solidFill>
                <a:latin typeface="Roboto"/>
                <a:ea typeface="Roboto"/>
                <a:cs typeface="Roboto"/>
              </a:rPr>
              <a:t>Kontaktaufnahme</a:t>
            </a:r>
          </a:p>
          <a:p>
            <a:pPr marL="342900" indent="-342900" algn="ctr">
              <a:buFont typeface="Wingdings"/>
              <a:buChar char="ü"/>
            </a:pPr>
            <a:endParaRPr lang="de-DE" sz="4000" b="1" dirty="0">
              <a:solidFill>
                <a:srgbClr val="E4830E"/>
              </a:solidFill>
              <a:latin typeface="Roboto"/>
              <a:ea typeface="Roboto"/>
              <a:cs typeface="Roboto"/>
            </a:endParaRPr>
          </a:p>
          <a:p>
            <a:pPr marL="342900" indent="-342900" algn="ctr">
              <a:buFont typeface="Wingdings"/>
              <a:buChar char="ü"/>
            </a:pPr>
            <a:r>
              <a:rPr lang="de-DE" sz="4000" b="1" dirty="0">
                <a:solidFill>
                  <a:srgbClr val="E4830E"/>
                </a:solidFill>
                <a:latin typeface="Roboto"/>
                <a:ea typeface="Roboto"/>
                <a:cs typeface="Roboto"/>
              </a:rPr>
              <a:t>Erreichbarkeit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BCFEA21C-90C0-9C24-B6BC-D8E888DE4E6E}"/>
              </a:ext>
            </a:extLst>
          </p:cNvPr>
          <p:cNvSpPr txBox="1"/>
          <p:nvPr/>
        </p:nvSpPr>
        <p:spPr>
          <a:xfrm>
            <a:off x="4847165" y="1781800"/>
            <a:ext cx="7340473" cy="113877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de-DE" sz="4000" b="1" dirty="0">
                <a:solidFill>
                  <a:srgbClr val="E4830E"/>
                </a:solidFill>
                <a:latin typeface="Roboto"/>
                <a:ea typeface="Roboto"/>
                <a:cs typeface="Roboto"/>
              </a:rPr>
              <a:t>Schulsozialarbeit</a:t>
            </a:r>
            <a:endParaRPr lang="de-DE" dirty="0">
              <a:solidFill>
                <a:srgbClr val="000000"/>
              </a:solidFill>
              <a:latin typeface="Aptos" panose="02110004020202020204"/>
              <a:ea typeface="Roboto"/>
              <a:cs typeface="Roboto"/>
            </a:endParaRPr>
          </a:p>
          <a:p>
            <a:pPr algn="ctr"/>
            <a:r>
              <a:rPr lang="de-DE" sz="2800" b="1" dirty="0">
                <a:solidFill>
                  <a:srgbClr val="E4830E"/>
                </a:solidFill>
                <a:latin typeface="Roboto"/>
                <a:ea typeface="Roboto"/>
                <a:cs typeface="Roboto"/>
              </a:rPr>
              <a:t>Kindergarten und Primarschule Pratteln</a:t>
            </a:r>
          </a:p>
        </p:txBody>
      </p:sp>
      <p:pic>
        <p:nvPicPr>
          <p:cNvPr id="5" name="Grafik 4" descr="Ein Bild, das Schrift, Text, Reihe, Design enthält.&#10;&#10;Beschreibung automatisch generiert.">
            <a:extLst>
              <a:ext uri="{FF2B5EF4-FFF2-40B4-BE49-F238E27FC236}">
                <a16:creationId xmlns:a16="http://schemas.microsoft.com/office/drawing/2014/main" id="{C059B5F2-F08E-1284-6A46-13E84AEA41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19000" y="274585"/>
            <a:ext cx="2247900" cy="1362075"/>
          </a:xfrm>
          <a:prstGeom prst="rect">
            <a:avLst/>
          </a:prstGeom>
        </p:spPr>
      </p:pic>
      <p:pic>
        <p:nvPicPr>
          <p:cNvPr id="2" name="Grafik 1" descr="Ein Bild, das Kleidung, Person, Schuhwerk, Jeans enthält.&#10;&#10;Beschreibung automatisch generiert.">
            <a:extLst>
              <a:ext uri="{FF2B5EF4-FFF2-40B4-BE49-F238E27FC236}">
                <a16:creationId xmlns:a16="http://schemas.microsoft.com/office/drawing/2014/main" id="{22D2DD9B-C53B-115D-FDBD-4BB062D926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3688" y="3067889"/>
            <a:ext cx="4803322" cy="3434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872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>
            <a:extLst>
              <a:ext uri="{FF2B5EF4-FFF2-40B4-BE49-F238E27FC236}">
                <a16:creationId xmlns:a16="http://schemas.microsoft.com/office/drawing/2014/main" id="{BCD8019F-EAC8-3115-9DB4-22102E388333}"/>
              </a:ext>
            </a:extLst>
          </p:cNvPr>
          <p:cNvSpPr txBox="1"/>
          <p:nvPr/>
        </p:nvSpPr>
        <p:spPr>
          <a:xfrm>
            <a:off x="4039020" y="2849718"/>
            <a:ext cx="8289850" cy="36009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de-DE" sz="2600" b="1" dirty="0">
                <a:solidFill>
                  <a:srgbClr val="E4830E"/>
                </a:solidFill>
                <a:latin typeface="Roboto"/>
                <a:ea typeface="Roboto"/>
                <a:cs typeface="Roboto"/>
              </a:rPr>
              <a:t>Die Schulsozialarbeit fördert eine gesunde Entwicklung und die Integration der Kinder </a:t>
            </a:r>
            <a:endParaRPr lang="de-DE" sz="2600" dirty="0">
              <a:solidFill>
                <a:srgbClr val="000000"/>
              </a:solidFill>
              <a:latin typeface="Aptos" panose="02110004020202020204"/>
              <a:ea typeface="Roboto"/>
              <a:cs typeface="Roboto"/>
            </a:endParaRPr>
          </a:p>
          <a:p>
            <a:pPr algn="ctr"/>
            <a:r>
              <a:rPr lang="de-DE" sz="2600" b="1" dirty="0">
                <a:solidFill>
                  <a:srgbClr val="E4830E"/>
                </a:solidFill>
                <a:latin typeface="Roboto"/>
                <a:ea typeface="Roboto"/>
                <a:cs typeface="Roboto"/>
              </a:rPr>
              <a:t>an der Schule</a:t>
            </a:r>
            <a:endParaRPr lang="de-DE" sz="2600" dirty="0"/>
          </a:p>
          <a:p>
            <a:pPr algn="ctr"/>
            <a:endParaRPr lang="de-DE" sz="2400" b="1" dirty="0">
              <a:solidFill>
                <a:srgbClr val="E4830E"/>
              </a:solidFill>
              <a:latin typeface="Roboto"/>
              <a:ea typeface="Roboto"/>
              <a:cs typeface="Roboto"/>
            </a:endParaRPr>
          </a:p>
          <a:p>
            <a:pPr marL="457200" indent="-457200" algn="ctr">
              <a:buFont typeface="Wingdings"/>
              <a:buChar char="ü"/>
            </a:pPr>
            <a:r>
              <a:rPr lang="de-DE" sz="2400" dirty="0">
                <a:solidFill>
                  <a:srgbClr val="E4830E"/>
                </a:solidFill>
                <a:latin typeface="Roboto"/>
                <a:ea typeface="Roboto"/>
                <a:cs typeface="Roboto"/>
              </a:rPr>
              <a:t>Neutral (untersteht der Gemeinde Pratteln BFK)</a:t>
            </a:r>
          </a:p>
          <a:p>
            <a:pPr marL="457200" indent="-457200" algn="ctr">
              <a:buFont typeface="Wingdings"/>
              <a:buChar char="ü"/>
            </a:pPr>
            <a:r>
              <a:rPr lang="de-DE" sz="2400" dirty="0">
                <a:solidFill>
                  <a:srgbClr val="E4830E"/>
                </a:solidFill>
                <a:latin typeface="Roboto"/>
                <a:ea typeface="Roboto"/>
                <a:cs typeface="Roboto"/>
              </a:rPr>
              <a:t>Freiwillig</a:t>
            </a:r>
          </a:p>
          <a:p>
            <a:pPr marL="457200" indent="-457200" algn="ctr">
              <a:buFont typeface="Wingdings"/>
              <a:buChar char="ü"/>
            </a:pPr>
            <a:r>
              <a:rPr lang="de-DE" sz="2400" dirty="0">
                <a:solidFill>
                  <a:srgbClr val="E4830E"/>
                </a:solidFill>
                <a:latin typeface="Roboto"/>
                <a:ea typeface="Roboto"/>
                <a:cs typeface="Roboto"/>
              </a:rPr>
              <a:t>Kostenlos</a:t>
            </a:r>
          </a:p>
          <a:p>
            <a:pPr marL="457200" indent="-457200" algn="ctr">
              <a:buFont typeface="Wingdings"/>
              <a:buChar char="ü"/>
            </a:pPr>
            <a:r>
              <a:rPr lang="de-DE" sz="2400" dirty="0">
                <a:solidFill>
                  <a:srgbClr val="E4830E"/>
                </a:solidFill>
                <a:latin typeface="Roboto"/>
                <a:ea typeface="Roboto"/>
                <a:cs typeface="Roboto"/>
              </a:rPr>
              <a:t>Untersteht der Schweigepflicht</a:t>
            </a:r>
          </a:p>
          <a:p>
            <a:pPr algn="ctr"/>
            <a:endParaRPr lang="de-DE" sz="2400" b="1" dirty="0">
              <a:solidFill>
                <a:srgbClr val="E4830E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BCFEA21C-90C0-9C24-B6BC-D8E888DE4E6E}"/>
              </a:ext>
            </a:extLst>
          </p:cNvPr>
          <p:cNvSpPr txBox="1"/>
          <p:nvPr/>
        </p:nvSpPr>
        <p:spPr>
          <a:xfrm>
            <a:off x="4257793" y="1926721"/>
            <a:ext cx="8071077" cy="67710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de-DE" sz="3800" b="1" dirty="0">
                <a:solidFill>
                  <a:srgbClr val="E4830E"/>
                </a:solidFill>
                <a:latin typeface="Roboto"/>
                <a:ea typeface="Roboto"/>
                <a:cs typeface="Roboto"/>
              </a:rPr>
              <a:t>Angebote der Schulsozialarbeit</a:t>
            </a:r>
            <a:endParaRPr lang="de-DE" sz="3800" dirty="0"/>
          </a:p>
        </p:txBody>
      </p:sp>
      <p:pic>
        <p:nvPicPr>
          <p:cNvPr id="5" name="Grafik 4" descr="Ein Bild, das Schrift, Text, Reihe, Design enthält.&#10;&#10;Beschreibung automatisch generiert.">
            <a:extLst>
              <a:ext uri="{FF2B5EF4-FFF2-40B4-BE49-F238E27FC236}">
                <a16:creationId xmlns:a16="http://schemas.microsoft.com/office/drawing/2014/main" id="{C059B5F2-F08E-1284-6A46-13E84AEA41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81525" y="349536"/>
            <a:ext cx="2247900" cy="1362075"/>
          </a:xfrm>
          <a:prstGeom prst="rect">
            <a:avLst/>
          </a:prstGeom>
        </p:spPr>
      </p:pic>
      <p:pic>
        <p:nvPicPr>
          <p:cNvPr id="4" name="Grafik 3" descr="Hände, die Puzzleteile halten">
            <a:extLst>
              <a:ext uri="{FF2B5EF4-FFF2-40B4-BE49-F238E27FC236}">
                <a16:creationId xmlns:a16="http://schemas.microsoft.com/office/drawing/2014/main" id="{5BBFABA2-CFEE-8AD8-FAD4-DE006DE0025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3918" r="24929" b="713"/>
          <a:stretch/>
        </p:blipFill>
        <p:spPr>
          <a:xfrm>
            <a:off x="0" y="-720"/>
            <a:ext cx="4512563" cy="6860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535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>
            <a:extLst>
              <a:ext uri="{FF2B5EF4-FFF2-40B4-BE49-F238E27FC236}">
                <a16:creationId xmlns:a16="http://schemas.microsoft.com/office/drawing/2014/main" id="{BCD8019F-EAC8-3115-9DB4-22102E388333}"/>
              </a:ext>
            </a:extLst>
          </p:cNvPr>
          <p:cNvSpPr txBox="1"/>
          <p:nvPr/>
        </p:nvSpPr>
        <p:spPr>
          <a:xfrm>
            <a:off x="4039020" y="2337554"/>
            <a:ext cx="8289850" cy="452431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de-DE" sz="2400" b="1" dirty="0">
                <a:solidFill>
                  <a:srgbClr val="E4830E"/>
                </a:solidFill>
                <a:latin typeface="Roboto"/>
                <a:ea typeface="Roboto"/>
                <a:cs typeface="Roboto"/>
              </a:rPr>
              <a:t>Beratung Unterstützung für:</a:t>
            </a:r>
          </a:p>
          <a:p>
            <a:pPr marL="342900" indent="-342900" algn="ctr">
              <a:buFont typeface="Wingdings"/>
              <a:buChar char="ü"/>
            </a:pPr>
            <a:r>
              <a:rPr lang="de-DE" sz="2400" dirty="0">
                <a:solidFill>
                  <a:srgbClr val="E4830E"/>
                </a:solidFill>
                <a:latin typeface="Roboto"/>
                <a:ea typeface="Roboto"/>
                <a:cs typeface="Roboto"/>
              </a:rPr>
              <a:t>Schülerinnen und Schüler</a:t>
            </a:r>
          </a:p>
          <a:p>
            <a:pPr marL="342900" indent="-342900" algn="ctr">
              <a:buFont typeface="Wingdings"/>
              <a:buChar char="ü"/>
            </a:pPr>
            <a:r>
              <a:rPr lang="de-DE" sz="2400" dirty="0">
                <a:solidFill>
                  <a:srgbClr val="E4830E"/>
                </a:solidFill>
                <a:latin typeface="Roboto"/>
                <a:ea typeface="Roboto"/>
                <a:cs typeface="Roboto"/>
              </a:rPr>
              <a:t>Einzel-, Gruppen- und Klasseninterventionen</a:t>
            </a:r>
          </a:p>
          <a:p>
            <a:pPr marL="342900" indent="-342900" algn="ctr">
              <a:buFont typeface="Wingdings"/>
              <a:buChar char="ü"/>
            </a:pPr>
            <a:r>
              <a:rPr lang="de-DE" sz="2400" dirty="0">
                <a:solidFill>
                  <a:srgbClr val="E4830E"/>
                </a:solidFill>
                <a:latin typeface="Roboto"/>
                <a:ea typeface="Roboto"/>
                <a:cs typeface="Roboto"/>
              </a:rPr>
              <a:t>Lehrpersonen</a:t>
            </a:r>
          </a:p>
          <a:p>
            <a:pPr marL="342900" indent="-342900" algn="ctr">
              <a:buFont typeface="Wingdings"/>
              <a:buChar char="ü"/>
            </a:pPr>
            <a:r>
              <a:rPr lang="de-DE" sz="2400" dirty="0">
                <a:solidFill>
                  <a:srgbClr val="E4830E"/>
                </a:solidFill>
                <a:latin typeface="Roboto"/>
                <a:ea typeface="Roboto"/>
                <a:cs typeface="Roboto"/>
              </a:rPr>
              <a:t>Eltern und Erziehungsberechtige</a:t>
            </a:r>
          </a:p>
          <a:p>
            <a:pPr algn="ctr"/>
            <a:endParaRPr lang="de-DE" sz="2400" b="1" dirty="0">
              <a:solidFill>
                <a:srgbClr val="E4830E"/>
              </a:solidFill>
              <a:latin typeface="Roboto"/>
              <a:ea typeface="Roboto"/>
              <a:cs typeface="Roboto"/>
            </a:endParaRPr>
          </a:p>
          <a:p>
            <a:pPr algn="ctr"/>
            <a:r>
              <a:rPr lang="de-DE" sz="2400" b="1" dirty="0">
                <a:solidFill>
                  <a:srgbClr val="E4830E"/>
                </a:solidFill>
                <a:latin typeface="Roboto"/>
                <a:ea typeface="Roboto"/>
                <a:cs typeface="Roboto"/>
              </a:rPr>
              <a:t>Mitarbeit Prävention und Früherkennung</a:t>
            </a:r>
            <a:endParaRPr lang="de-DE"/>
          </a:p>
          <a:p>
            <a:pPr marL="342900" indent="-342900" algn="ctr">
              <a:buFont typeface="Wingdings"/>
              <a:buChar char="ü"/>
            </a:pPr>
            <a:r>
              <a:rPr lang="de-DE" sz="2400" dirty="0">
                <a:solidFill>
                  <a:srgbClr val="E4830E"/>
                </a:solidFill>
                <a:latin typeface="Roboto"/>
                <a:ea typeface="Roboto"/>
                <a:cs typeface="Roboto"/>
              </a:rPr>
              <a:t>Elternarbeit, Erziehungsberatung</a:t>
            </a:r>
          </a:p>
          <a:p>
            <a:pPr marL="342900" indent="-342900" algn="ctr">
              <a:buFont typeface="Wingdings"/>
              <a:buChar char="ü"/>
            </a:pPr>
            <a:r>
              <a:rPr lang="de-DE" sz="2400" dirty="0">
                <a:solidFill>
                  <a:srgbClr val="E4830E"/>
                </a:solidFill>
                <a:latin typeface="Roboto"/>
                <a:ea typeface="Roboto"/>
                <a:cs typeface="Roboto"/>
              </a:rPr>
              <a:t>Mitarbeit Kindesschutz</a:t>
            </a:r>
          </a:p>
          <a:p>
            <a:pPr algn="ctr"/>
            <a:endParaRPr lang="de-DE" sz="2400" b="1" dirty="0">
              <a:solidFill>
                <a:srgbClr val="E4830E"/>
              </a:solidFill>
              <a:latin typeface="Roboto"/>
              <a:ea typeface="Roboto"/>
              <a:cs typeface="Roboto"/>
            </a:endParaRPr>
          </a:p>
          <a:p>
            <a:pPr algn="ctr"/>
            <a:r>
              <a:rPr lang="de-DE" sz="2400" b="1" dirty="0">
                <a:solidFill>
                  <a:srgbClr val="E4830E"/>
                </a:solidFill>
                <a:latin typeface="Roboto"/>
                <a:ea typeface="Roboto"/>
                <a:cs typeface="Roboto"/>
              </a:rPr>
              <a:t>Kooperation &amp;Vernetzung mit </a:t>
            </a:r>
            <a:endParaRPr lang="de-DE" dirty="0">
              <a:solidFill>
                <a:srgbClr val="000000"/>
              </a:solidFill>
              <a:latin typeface="Aptos" panose="02110004020202020204"/>
              <a:ea typeface="Roboto"/>
              <a:cs typeface="Roboto"/>
            </a:endParaRPr>
          </a:p>
          <a:p>
            <a:pPr algn="ctr"/>
            <a:r>
              <a:rPr lang="de-DE" sz="2400" b="1" dirty="0">
                <a:solidFill>
                  <a:srgbClr val="E4830E"/>
                </a:solidFill>
                <a:latin typeface="Roboto"/>
                <a:ea typeface="Roboto"/>
                <a:cs typeface="Roboto"/>
              </a:rPr>
              <a:t>Fachpersonen und Behörden</a:t>
            </a:r>
            <a:endParaRPr lang="de-DE" dirty="0"/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BCFEA21C-90C0-9C24-B6BC-D8E888DE4E6E}"/>
              </a:ext>
            </a:extLst>
          </p:cNvPr>
          <p:cNvSpPr txBox="1"/>
          <p:nvPr/>
        </p:nvSpPr>
        <p:spPr>
          <a:xfrm>
            <a:off x="4400137" y="1594423"/>
            <a:ext cx="7504240" cy="67710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de-DE" sz="3800" b="1" dirty="0">
                <a:solidFill>
                  <a:srgbClr val="E4830E"/>
                </a:solidFill>
                <a:latin typeface="Roboto"/>
                <a:ea typeface="Roboto"/>
                <a:cs typeface="Roboto"/>
              </a:rPr>
              <a:t>Angebote der Schulsozialarbeit</a:t>
            </a:r>
            <a:endParaRPr lang="de-DE" sz="3800" dirty="0"/>
          </a:p>
        </p:txBody>
      </p:sp>
      <p:pic>
        <p:nvPicPr>
          <p:cNvPr id="5" name="Grafik 4" descr="Ein Bild, das Schrift, Text, Reihe, Design enthält.&#10;&#10;Beschreibung automatisch generiert.">
            <a:extLst>
              <a:ext uri="{FF2B5EF4-FFF2-40B4-BE49-F238E27FC236}">
                <a16:creationId xmlns:a16="http://schemas.microsoft.com/office/drawing/2014/main" id="{C059B5F2-F08E-1284-6A46-13E84AEA41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56476" y="124684"/>
            <a:ext cx="2247900" cy="1362075"/>
          </a:xfrm>
          <a:prstGeom prst="rect">
            <a:avLst/>
          </a:prstGeom>
        </p:spPr>
      </p:pic>
      <p:pic>
        <p:nvPicPr>
          <p:cNvPr id="4" name="Grafik 3" descr="Hände, die Puzzleteile halten">
            <a:extLst>
              <a:ext uri="{FF2B5EF4-FFF2-40B4-BE49-F238E27FC236}">
                <a16:creationId xmlns:a16="http://schemas.microsoft.com/office/drawing/2014/main" id="{5BBFABA2-CFEE-8AD8-FAD4-DE006DE0025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3918" r="24929" b="713"/>
          <a:stretch/>
        </p:blipFill>
        <p:spPr>
          <a:xfrm>
            <a:off x="-124918" y="-719"/>
            <a:ext cx="4525055" cy="6860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333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>
            <a:extLst>
              <a:ext uri="{FF2B5EF4-FFF2-40B4-BE49-F238E27FC236}">
                <a16:creationId xmlns:a16="http://schemas.microsoft.com/office/drawing/2014/main" id="{BCD8019F-EAC8-3115-9DB4-22102E388333}"/>
              </a:ext>
            </a:extLst>
          </p:cNvPr>
          <p:cNvSpPr txBox="1"/>
          <p:nvPr/>
        </p:nvSpPr>
        <p:spPr>
          <a:xfrm>
            <a:off x="4028288" y="2482881"/>
            <a:ext cx="8289850" cy="36625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de-DE" sz="2800" b="1" dirty="0">
                <a:solidFill>
                  <a:srgbClr val="E4830E"/>
                </a:solidFill>
                <a:latin typeface="Roboto"/>
                <a:ea typeface="Roboto"/>
                <a:cs typeface="Roboto"/>
              </a:rPr>
              <a:t>Eltern und Erziehungsberechtigte</a:t>
            </a:r>
            <a:endParaRPr lang="de-DE" sz="2800" dirty="0"/>
          </a:p>
          <a:p>
            <a:pPr algn="ctr"/>
            <a:endParaRPr lang="de-DE" sz="2400" b="1" dirty="0">
              <a:solidFill>
                <a:srgbClr val="E4830E"/>
              </a:solidFill>
              <a:latin typeface="Roboto"/>
              <a:ea typeface="Roboto"/>
              <a:cs typeface="Roboto"/>
            </a:endParaRPr>
          </a:p>
          <a:p>
            <a:pPr algn="ctr"/>
            <a:r>
              <a:rPr lang="de-DE" sz="2400" dirty="0">
                <a:solidFill>
                  <a:srgbClr val="E4830E"/>
                </a:solidFill>
                <a:latin typeface="Roboto"/>
                <a:ea typeface="Roboto"/>
                <a:cs typeface="Roboto"/>
              </a:rPr>
              <a:t>Für Terminanfragen und Anliegen kann die für </a:t>
            </a:r>
          </a:p>
          <a:p>
            <a:pPr algn="ctr"/>
            <a:r>
              <a:rPr lang="de-DE" sz="2400" dirty="0">
                <a:solidFill>
                  <a:srgbClr val="E4830E"/>
                </a:solidFill>
                <a:latin typeface="Roboto"/>
                <a:ea typeface="Roboto"/>
                <a:cs typeface="Roboto"/>
              </a:rPr>
              <a:t>ihr Schulhaus zuständige </a:t>
            </a:r>
            <a:r>
              <a:rPr lang="de-DE" sz="2400" err="1">
                <a:solidFill>
                  <a:srgbClr val="E4830E"/>
                </a:solidFill>
                <a:latin typeface="Roboto"/>
                <a:ea typeface="Roboto"/>
                <a:cs typeface="Roboto"/>
              </a:rPr>
              <a:t>SchulsozialarbeiterIn</a:t>
            </a:r>
            <a:r>
              <a:rPr lang="de-DE" sz="2400" dirty="0">
                <a:solidFill>
                  <a:srgbClr val="E4830E"/>
                </a:solidFill>
                <a:latin typeface="Roboto"/>
                <a:ea typeface="Roboto"/>
                <a:cs typeface="Roboto"/>
              </a:rPr>
              <a:t> </a:t>
            </a:r>
          </a:p>
          <a:p>
            <a:pPr algn="ctr"/>
            <a:r>
              <a:rPr lang="de-DE" sz="2400" dirty="0">
                <a:solidFill>
                  <a:srgbClr val="E4830E"/>
                </a:solidFill>
                <a:latin typeface="Roboto"/>
                <a:ea typeface="Roboto"/>
                <a:cs typeface="Roboto"/>
              </a:rPr>
              <a:t>telefonisch, per Mail oder persönlich </a:t>
            </a:r>
            <a:endParaRPr lang="de-DE" dirty="0">
              <a:solidFill>
                <a:srgbClr val="000000"/>
              </a:solidFill>
              <a:latin typeface="Aptos" panose="02110004020202020204"/>
              <a:ea typeface="Roboto"/>
              <a:cs typeface="Roboto"/>
            </a:endParaRPr>
          </a:p>
          <a:p>
            <a:pPr algn="ctr"/>
            <a:r>
              <a:rPr lang="de-DE" sz="2400" dirty="0">
                <a:solidFill>
                  <a:srgbClr val="E4830E"/>
                </a:solidFill>
                <a:latin typeface="Roboto"/>
                <a:ea typeface="Roboto"/>
                <a:cs typeface="Roboto"/>
              </a:rPr>
              <a:t>kontaktiert werden.</a:t>
            </a:r>
            <a:endParaRPr lang="de-DE" dirty="0">
              <a:solidFill>
                <a:srgbClr val="000000"/>
              </a:solidFill>
              <a:latin typeface="Aptos" panose="02110004020202020204"/>
              <a:ea typeface="Roboto"/>
              <a:cs typeface="Roboto"/>
            </a:endParaRPr>
          </a:p>
          <a:p>
            <a:pPr algn="ctr"/>
            <a:endParaRPr lang="de-DE">
              <a:solidFill>
                <a:srgbClr val="000000"/>
              </a:solidFill>
              <a:latin typeface="Aptos" panose="02110004020202020204"/>
              <a:ea typeface="Roboto"/>
              <a:cs typeface="Roboto"/>
            </a:endParaRPr>
          </a:p>
          <a:p>
            <a:pPr algn="ctr"/>
            <a:r>
              <a:rPr lang="de-DE" sz="2400" dirty="0">
                <a:solidFill>
                  <a:srgbClr val="E4830E"/>
                </a:solidFill>
                <a:latin typeface="Roboto"/>
                <a:ea typeface="Roboto"/>
                <a:cs typeface="Roboto"/>
              </a:rPr>
              <a:t>Sie können auch ohne ihr Kind Beratung </a:t>
            </a:r>
            <a:endParaRPr lang="de-DE" dirty="0">
              <a:solidFill>
                <a:srgbClr val="000000"/>
              </a:solidFill>
              <a:latin typeface="Aptos" panose="02110004020202020204"/>
              <a:ea typeface="Roboto"/>
              <a:cs typeface="Roboto"/>
            </a:endParaRPr>
          </a:p>
          <a:p>
            <a:pPr algn="ctr"/>
            <a:r>
              <a:rPr lang="de-DE" sz="2400" dirty="0">
                <a:solidFill>
                  <a:srgbClr val="E4830E"/>
                </a:solidFill>
                <a:latin typeface="Roboto"/>
                <a:ea typeface="Roboto"/>
                <a:cs typeface="Roboto"/>
              </a:rPr>
              <a:t>in Anspruch nehmen</a:t>
            </a:r>
            <a:endParaRPr lang="de-DE"/>
          </a:p>
          <a:p>
            <a:pPr algn="ctr"/>
            <a:endParaRPr lang="de-DE" dirty="0"/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BCFEA21C-90C0-9C24-B6BC-D8E888DE4E6E}"/>
              </a:ext>
            </a:extLst>
          </p:cNvPr>
          <p:cNvSpPr txBox="1"/>
          <p:nvPr/>
        </p:nvSpPr>
        <p:spPr>
          <a:xfrm>
            <a:off x="4035198" y="1594423"/>
            <a:ext cx="8289850" cy="61555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de-DE" sz="3400" b="1" dirty="0">
                <a:solidFill>
                  <a:srgbClr val="E4830E"/>
                </a:solidFill>
                <a:latin typeface="Roboto"/>
                <a:ea typeface="Roboto"/>
                <a:cs typeface="Roboto"/>
              </a:rPr>
              <a:t>Schulsozialarbeit - Kontaktaufnahme </a:t>
            </a:r>
            <a:endParaRPr lang="de-DE" sz="3400" dirty="0"/>
          </a:p>
        </p:txBody>
      </p:sp>
      <p:pic>
        <p:nvPicPr>
          <p:cNvPr id="5" name="Grafik 4" descr="Ein Bild, das Schrift, Text, Reihe, Design enthält.&#10;&#10;Beschreibung automatisch generiert.">
            <a:extLst>
              <a:ext uri="{FF2B5EF4-FFF2-40B4-BE49-F238E27FC236}">
                <a16:creationId xmlns:a16="http://schemas.microsoft.com/office/drawing/2014/main" id="{C059B5F2-F08E-1284-6A46-13E84AEA41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56476" y="124684"/>
            <a:ext cx="2247900" cy="1362075"/>
          </a:xfrm>
          <a:prstGeom prst="rect">
            <a:avLst/>
          </a:prstGeom>
        </p:spPr>
      </p:pic>
      <p:pic>
        <p:nvPicPr>
          <p:cNvPr id="4" name="Grafik 3" descr="Hände, die Puzzleteile halten">
            <a:extLst>
              <a:ext uri="{FF2B5EF4-FFF2-40B4-BE49-F238E27FC236}">
                <a16:creationId xmlns:a16="http://schemas.microsoft.com/office/drawing/2014/main" id="{5BBFABA2-CFEE-8AD8-FAD4-DE006DE0025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3918" r="24929" b="713"/>
          <a:stretch/>
        </p:blipFill>
        <p:spPr>
          <a:xfrm>
            <a:off x="-124918" y="-719"/>
            <a:ext cx="4525055" cy="6860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437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>
            <a:extLst>
              <a:ext uri="{FF2B5EF4-FFF2-40B4-BE49-F238E27FC236}">
                <a16:creationId xmlns:a16="http://schemas.microsoft.com/office/drawing/2014/main" id="{BCD8019F-EAC8-3115-9DB4-22102E388333}"/>
              </a:ext>
            </a:extLst>
          </p:cNvPr>
          <p:cNvSpPr txBox="1"/>
          <p:nvPr/>
        </p:nvSpPr>
        <p:spPr>
          <a:xfrm>
            <a:off x="4039020" y="2912177"/>
            <a:ext cx="8289850" cy="264687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de-DE" sz="2800" b="1" dirty="0">
                <a:solidFill>
                  <a:srgbClr val="E4830E"/>
                </a:solidFill>
                <a:latin typeface="Roboto"/>
                <a:ea typeface="Roboto"/>
                <a:cs typeface="Roboto"/>
              </a:rPr>
              <a:t>Schülerinnen und Schüler</a:t>
            </a:r>
            <a:endParaRPr lang="de-DE" sz="2800"/>
          </a:p>
          <a:p>
            <a:pPr algn="ctr"/>
            <a:endParaRPr lang="de-DE" sz="2400" b="1" dirty="0">
              <a:solidFill>
                <a:srgbClr val="E4830E"/>
              </a:solidFill>
              <a:latin typeface="Roboto"/>
              <a:ea typeface="Roboto"/>
              <a:cs typeface="Roboto"/>
            </a:endParaRPr>
          </a:p>
          <a:p>
            <a:pPr algn="ctr"/>
            <a:r>
              <a:rPr lang="de-DE" sz="2400" dirty="0">
                <a:solidFill>
                  <a:srgbClr val="E4830E"/>
                </a:solidFill>
                <a:latin typeface="Roboto"/>
                <a:ea typeface="Roboto"/>
                <a:cs typeface="Roboto"/>
              </a:rPr>
              <a:t>dürfen, in Absprache mit der Lehrperson, während </a:t>
            </a:r>
            <a:endParaRPr lang="de-DE" dirty="0">
              <a:solidFill>
                <a:srgbClr val="000000"/>
              </a:solidFill>
              <a:latin typeface="Aptos" panose="02110004020202020204"/>
              <a:ea typeface="Roboto"/>
              <a:cs typeface="Roboto"/>
            </a:endParaRPr>
          </a:p>
          <a:p>
            <a:pPr algn="ctr"/>
            <a:r>
              <a:rPr lang="de-DE" sz="2400" dirty="0">
                <a:solidFill>
                  <a:srgbClr val="E4830E"/>
                </a:solidFill>
                <a:latin typeface="Roboto"/>
                <a:ea typeface="Roboto"/>
                <a:cs typeface="Roboto"/>
              </a:rPr>
              <a:t>dem Unterricht ein Gespräch in Anspruch nehmen </a:t>
            </a:r>
            <a:endParaRPr lang="de-DE" dirty="0">
              <a:solidFill>
                <a:srgbClr val="000000"/>
              </a:solidFill>
              <a:latin typeface="Aptos" panose="02110004020202020204"/>
              <a:ea typeface="Roboto"/>
              <a:cs typeface="Roboto"/>
            </a:endParaRPr>
          </a:p>
          <a:p>
            <a:pPr algn="ctr"/>
            <a:r>
              <a:rPr lang="de-DE" sz="2400" dirty="0">
                <a:solidFill>
                  <a:srgbClr val="E4830E"/>
                </a:solidFill>
                <a:latin typeface="Roboto"/>
                <a:ea typeface="Roboto"/>
                <a:cs typeface="Roboto"/>
              </a:rPr>
              <a:t>und können sich auch selbständig bei der </a:t>
            </a:r>
            <a:endParaRPr lang="de-DE">
              <a:solidFill>
                <a:srgbClr val="000000"/>
              </a:solidFill>
              <a:latin typeface="Aptos" panose="02110004020202020204"/>
              <a:ea typeface="Roboto"/>
              <a:cs typeface="Roboto"/>
            </a:endParaRPr>
          </a:p>
          <a:p>
            <a:pPr algn="ctr"/>
            <a:r>
              <a:rPr lang="de-DE" sz="2400" dirty="0" err="1">
                <a:solidFill>
                  <a:srgbClr val="E4830E"/>
                </a:solidFill>
                <a:latin typeface="Roboto"/>
                <a:ea typeface="Roboto"/>
                <a:cs typeface="Roboto"/>
              </a:rPr>
              <a:t>SchulsozialarbeiterIn</a:t>
            </a:r>
            <a:r>
              <a:rPr lang="de-DE" sz="2400" dirty="0">
                <a:solidFill>
                  <a:srgbClr val="E4830E"/>
                </a:solidFill>
                <a:latin typeface="Roboto"/>
                <a:ea typeface="Roboto"/>
                <a:cs typeface="Roboto"/>
              </a:rPr>
              <a:t> anmelden.</a:t>
            </a:r>
            <a:endParaRPr lang="de-DE"/>
          </a:p>
          <a:p>
            <a:pPr algn="ctr"/>
            <a:endParaRPr lang="de-DE" dirty="0"/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BCFEA21C-90C0-9C24-B6BC-D8E888DE4E6E}"/>
              </a:ext>
            </a:extLst>
          </p:cNvPr>
          <p:cNvSpPr txBox="1"/>
          <p:nvPr/>
        </p:nvSpPr>
        <p:spPr>
          <a:xfrm>
            <a:off x="4400137" y="1611753"/>
            <a:ext cx="7869178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de-DE" sz="3400" b="1" dirty="0">
                <a:solidFill>
                  <a:srgbClr val="E4830E"/>
                </a:solidFill>
                <a:latin typeface="Roboto"/>
                <a:ea typeface="Roboto"/>
                <a:cs typeface="Roboto"/>
              </a:rPr>
              <a:t>Schulsozialarbeit - Kontaktaufnahme</a:t>
            </a:r>
            <a:r>
              <a:rPr lang="de-DE" sz="3600" b="1" dirty="0">
                <a:solidFill>
                  <a:srgbClr val="E4830E"/>
                </a:solidFill>
                <a:latin typeface="Roboto"/>
                <a:ea typeface="Roboto"/>
                <a:cs typeface="Roboto"/>
              </a:rPr>
              <a:t> </a:t>
            </a:r>
            <a:endParaRPr lang="de-DE" sz="3600" dirty="0"/>
          </a:p>
        </p:txBody>
      </p:sp>
      <p:pic>
        <p:nvPicPr>
          <p:cNvPr id="5" name="Grafik 4" descr="Ein Bild, das Schrift, Text, Reihe, Design enthält.&#10;&#10;Beschreibung automatisch generiert.">
            <a:extLst>
              <a:ext uri="{FF2B5EF4-FFF2-40B4-BE49-F238E27FC236}">
                <a16:creationId xmlns:a16="http://schemas.microsoft.com/office/drawing/2014/main" id="{C059B5F2-F08E-1284-6A46-13E84AEA41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56476" y="124684"/>
            <a:ext cx="2247900" cy="1362075"/>
          </a:xfrm>
          <a:prstGeom prst="rect">
            <a:avLst/>
          </a:prstGeom>
        </p:spPr>
      </p:pic>
      <p:pic>
        <p:nvPicPr>
          <p:cNvPr id="4" name="Grafik 3" descr="Hände, die Puzzleteile halten">
            <a:extLst>
              <a:ext uri="{FF2B5EF4-FFF2-40B4-BE49-F238E27FC236}">
                <a16:creationId xmlns:a16="http://schemas.microsoft.com/office/drawing/2014/main" id="{5BBFABA2-CFEE-8AD8-FAD4-DE006DE0025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3918" r="24929" b="713"/>
          <a:stretch/>
        </p:blipFill>
        <p:spPr>
          <a:xfrm>
            <a:off x="-124918" y="-719"/>
            <a:ext cx="4525055" cy="6860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255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>
            <a:extLst>
              <a:ext uri="{FF2B5EF4-FFF2-40B4-BE49-F238E27FC236}">
                <a16:creationId xmlns:a16="http://schemas.microsoft.com/office/drawing/2014/main" id="{BCD8019F-EAC8-3115-9DB4-22102E388333}"/>
              </a:ext>
            </a:extLst>
          </p:cNvPr>
          <p:cNvSpPr txBox="1"/>
          <p:nvPr/>
        </p:nvSpPr>
        <p:spPr>
          <a:xfrm>
            <a:off x="4039020" y="2912177"/>
            <a:ext cx="8289850" cy="30162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de-DE" sz="2800" b="1" dirty="0">
                <a:solidFill>
                  <a:srgbClr val="E4830E"/>
                </a:solidFill>
                <a:latin typeface="Roboto"/>
                <a:ea typeface="Roboto"/>
                <a:cs typeface="Roboto"/>
              </a:rPr>
              <a:t>Lehrpersonen</a:t>
            </a:r>
          </a:p>
          <a:p>
            <a:pPr algn="ctr"/>
            <a:endParaRPr lang="de-DE" sz="2400" b="1" dirty="0">
              <a:solidFill>
                <a:srgbClr val="E4830E"/>
              </a:solidFill>
              <a:latin typeface="Roboto"/>
              <a:ea typeface="Roboto"/>
              <a:cs typeface="Roboto"/>
            </a:endParaRPr>
          </a:p>
          <a:p>
            <a:pPr algn="ctr"/>
            <a:r>
              <a:rPr lang="de-DE" sz="2400" dirty="0">
                <a:solidFill>
                  <a:srgbClr val="E4830E"/>
                </a:solidFill>
                <a:latin typeface="Roboto"/>
                <a:ea typeface="Roboto"/>
                <a:cs typeface="Roboto"/>
              </a:rPr>
              <a:t>können bei Bedarf Schülerinnen und Schüler zu </a:t>
            </a:r>
            <a:endParaRPr lang="de-DE" dirty="0">
              <a:solidFill>
                <a:srgbClr val="000000"/>
              </a:solidFill>
              <a:latin typeface="Aptos" panose="02110004020202020204"/>
              <a:ea typeface="Roboto"/>
              <a:cs typeface="Roboto"/>
            </a:endParaRPr>
          </a:p>
          <a:p>
            <a:pPr algn="ctr"/>
            <a:r>
              <a:rPr lang="de-DE" sz="2400" dirty="0">
                <a:solidFill>
                  <a:srgbClr val="E4830E"/>
                </a:solidFill>
                <a:latin typeface="Roboto"/>
                <a:ea typeface="Roboto"/>
                <a:cs typeface="Roboto"/>
              </a:rPr>
              <a:t>einem Beratungsgespräch schicken.</a:t>
            </a:r>
            <a:endParaRPr lang="de-DE"/>
          </a:p>
          <a:p>
            <a:pPr algn="ctr"/>
            <a:endParaRPr lang="de-DE" sz="2400" dirty="0">
              <a:solidFill>
                <a:srgbClr val="E4830E"/>
              </a:solidFill>
              <a:latin typeface="Roboto"/>
              <a:ea typeface="Roboto"/>
              <a:cs typeface="Roboto"/>
            </a:endParaRPr>
          </a:p>
          <a:p>
            <a:pPr algn="ctr"/>
            <a:r>
              <a:rPr lang="de-DE" sz="2400" dirty="0">
                <a:solidFill>
                  <a:srgbClr val="E4830E"/>
                </a:solidFill>
                <a:latin typeface="Roboto"/>
                <a:ea typeface="Roboto"/>
                <a:cs typeface="Roboto"/>
              </a:rPr>
              <a:t>Die Lehrpersonen informieren die Eltern in </a:t>
            </a:r>
          </a:p>
          <a:p>
            <a:pPr algn="ctr"/>
            <a:r>
              <a:rPr lang="de-DE" sz="2400" dirty="0">
                <a:solidFill>
                  <a:srgbClr val="E4830E"/>
                </a:solidFill>
                <a:latin typeface="Roboto"/>
                <a:ea typeface="Roboto"/>
                <a:cs typeface="Roboto"/>
              </a:rPr>
              <a:t>der Regel über den Erstkontakt.</a:t>
            </a:r>
          </a:p>
          <a:p>
            <a:pPr algn="ctr"/>
            <a:endParaRPr lang="de-DE" dirty="0"/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BCFEA21C-90C0-9C24-B6BC-D8E888DE4E6E}"/>
              </a:ext>
            </a:extLst>
          </p:cNvPr>
          <p:cNvSpPr txBox="1"/>
          <p:nvPr/>
        </p:nvSpPr>
        <p:spPr>
          <a:xfrm>
            <a:off x="4130448" y="1629139"/>
            <a:ext cx="8289850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de-DE" sz="3400" b="1" dirty="0">
                <a:solidFill>
                  <a:srgbClr val="E4830E"/>
                </a:solidFill>
                <a:latin typeface="Roboto"/>
                <a:ea typeface="Roboto"/>
                <a:cs typeface="Roboto"/>
              </a:rPr>
              <a:t>Schulsozialarbeit - Kontaktaufnahme</a:t>
            </a:r>
            <a:r>
              <a:rPr lang="de-DE" sz="3600" b="1" dirty="0">
                <a:solidFill>
                  <a:srgbClr val="E4830E"/>
                </a:solidFill>
                <a:latin typeface="Roboto"/>
                <a:ea typeface="Roboto"/>
                <a:cs typeface="Roboto"/>
              </a:rPr>
              <a:t> </a:t>
            </a:r>
            <a:endParaRPr lang="de-DE" sz="3600" dirty="0"/>
          </a:p>
        </p:txBody>
      </p:sp>
      <p:pic>
        <p:nvPicPr>
          <p:cNvPr id="5" name="Grafik 4" descr="Ein Bild, das Schrift, Text, Reihe, Design enthält.&#10;&#10;Beschreibung automatisch generiert.">
            <a:extLst>
              <a:ext uri="{FF2B5EF4-FFF2-40B4-BE49-F238E27FC236}">
                <a16:creationId xmlns:a16="http://schemas.microsoft.com/office/drawing/2014/main" id="{C059B5F2-F08E-1284-6A46-13E84AEA41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56476" y="124684"/>
            <a:ext cx="2247900" cy="1362075"/>
          </a:xfrm>
          <a:prstGeom prst="rect">
            <a:avLst/>
          </a:prstGeom>
        </p:spPr>
      </p:pic>
      <p:pic>
        <p:nvPicPr>
          <p:cNvPr id="4" name="Grafik 3" descr="Hände, die Puzzleteile halten">
            <a:extLst>
              <a:ext uri="{FF2B5EF4-FFF2-40B4-BE49-F238E27FC236}">
                <a16:creationId xmlns:a16="http://schemas.microsoft.com/office/drawing/2014/main" id="{5BBFABA2-CFEE-8AD8-FAD4-DE006DE0025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3918" r="24929" b="713"/>
          <a:stretch/>
        </p:blipFill>
        <p:spPr>
          <a:xfrm>
            <a:off x="-124918" y="-719"/>
            <a:ext cx="4525055" cy="6860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441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feld 11">
            <a:extLst>
              <a:ext uri="{FF2B5EF4-FFF2-40B4-BE49-F238E27FC236}">
                <a16:creationId xmlns:a16="http://schemas.microsoft.com/office/drawing/2014/main" id="{BCFEA21C-90C0-9C24-B6BC-D8E888DE4E6E}"/>
              </a:ext>
            </a:extLst>
          </p:cNvPr>
          <p:cNvSpPr txBox="1"/>
          <p:nvPr/>
        </p:nvSpPr>
        <p:spPr>
          <a:xfrm>
            <a:off x="4909625" y="332751"/>
            <a:ext cx="5516670" cy="95410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de-DE" sz="2800" b="1" dirty="0">
                <a:solidFill>
                  <a:srgbClr val="E4830E"/>
                </a:solidFill>
                <a:latin typeface="Arial"/>
                <a:ea typeface="Roboto"/>
                <a:cs typeface="Arial"/>
              </a:rPr>
              <a:t>Präsenztage </a:t>
            </a:r>
            <a:endParaRPr lang="de-DE" sz="2800" b="1" dirty="0">
              <a:solidFill>
                <a:srgbClr val="E4830E"/>
              </a:solidFill>
              <a:latin typeface="Aptos" panose="02110004020202020204"/>
              <a:ea typeface="Roboto"/>
              <a:cs typeface="Arial"/>
            </a:endParaRPr>
          </a:p>
          <a:p>
            <a:pPr algn="ctr"/>
            <a:r>
              <a:rPr lang="de-DE" sz="2800" b="1" dirty="0">
                <a:solidFill>
                  <a:srgbClr val="E4830E"/>
                </a:solidFill>
                <a:latin typeface="Arial"/>
                <a:ea typeface="Roboto"/>
                <a:cs typeface="Arial"/>
              </a:rPr>
              <a:t>in den Schulhäusern </a:t>
            </a:r>
            <a:endParaRPr lang="de-DE" sz="2800" b="1" dirty="0">
              <a:solidFill>
                <a:srgbClr val="E4830E"/>
              </a:solidFill>
              <a:latin typeface="Aptos" panose="02110004020202020204"/>
              <a:ea typeface="Roboto"/>
              <a:cs typeface="Arial"/>
            </a:endParaRPr>
          </a:p>
        </p:txBody>
      </p:sp>
      <p:pic>
        <p:nvPicPr>
          <p:cNvPr id="4" name="Grafik 3" descr="Hände, die Puzzleteile halten">
            <a:extLst>
              <a:ext uri="{FF2B5EF4-FFF2-40B4-BE49-F238E27FC236}">
                <a16:creationId xmlns:a16="http://schemas.microsoft.com/office/drawing/2014/main" id="{5BBFABA2-CFEE-8AD8-FAD4-DE006DE0025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3995" r="24773" b="6295"/>
          <a:stretch/>
        </p:blipFill>
        <p:spPr>
          <a:xfrm>
            <a:off x="-124918" y="-719"/>
            <a:ext cx="4243072" cy="6859407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5D9D448F-C884-65C0-869B-E4A50A8AB732}"/>
              </a:ext>
            </a:extLst>
          </p:cNvPr>
          <p:cNvSpPr txBox="1"/>
          <p:nvPr/>
        </p:nvSpPr>
        <p:spPr>
          <a:xfrm>
            <a:off x="4196934" y="1728396"/>
            <a:ext cx="7632491" cy="467820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de-DE" sz="2000" b="1" dirty="0">
                <a:solidFill>
                  <a:srgbClr val="E4830E"/>
                </a:solidFill>
                <a:latin typeface="Arial"/>
                <a:cs typeface="Arial"/>
              </a:rPr>
              <a:t>Simone Hindermann:  </a:t>
            </a:r>
            <a:r>
              <a:rPr lang="de-DE" sz="2000" dirty="0">
                <a:solidFill>
                  <a:srgbClr val="E4830E"/>
                </a:solidFill>
                <a:latin typeface="Arial"/>
                <a:cs typeface="Arial"/>
              </a:rPr>
              <a:t>Schulhaus </a:t>
            </a:r>
            <a:r>
              <a:rPr lang="de-DE" sz="2000" dirty="0" err="1">
                <a:solidFill>
                  <a:srgbClr val="E4830E"/>
                </a:solidFill>
                <a:latin typeface="Arial"/>
                <a:cs typeface="Arial"/>
              </a:rPr>
              <a:t>Längi</a:t>
            </a:r>
            <a:r>
              <a:rPr lang="de-DE" sz="2000" dirty="0">
                <a:solidFill>
                  <a:srgbClr val="E4830E"/>
                </a:solidFill>
                <a:latin typeface="Arial"/>
                <a:cs typeface="Arial"/>
              </a:rPr>
              <a:t>; </a:t>
            </a:r>
            <a:endParaRPr lang="de-DE" dirty="0">
              <a:solidFill>
                <a:srgbClr val="000000"/>
              </a:solidFill>
              <a:latin typeface="Aptos" panose="02110004020202020204"/>
              <a:cs typeface="Arial"/>
            </a:endParaRPr>
          </a:p>
          <a:p>
            <a:pPr algn="ctr"/>
            <a:r>
              <a:rPr lang="de-DE" sz="2000" dirty="0">
                <a:solidFill>
                  <a:srgbClr val="E4830E"/>
                </a:solidFill>
                <a:latin typeface="Arial"/>
                <a:cs typeface="Arial"/>
              </a:rPr>
              <a:t>Mail: </a:t>
            </a:r>
            <a:r>
              <a:rPr lang="de-DE" sz="2000" dirty="0">
                <a:solidFill>
                  <a:srgbClr val="E4830E"/>
                </a:solidFill>
                <a:latin typeface="Arial"/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simone.hindermann@pratteln.ch</a:t>
            </a:r>
            <a:r>
              <a:rPr lang="de-DE" sz="2000" dirty="0">
                <a:solidFill>
                  <a:srgbClr val="E4830E"/>
                </a:solidFill>
                <a:latin typeface="Arial"/>
                <a:cs typeface="Arial"/>
              </a:rPr>
              <a:t>; Tel.: 079 668 56 11 Mittwoch und Freitag</a:t>
            </a:r>
            <a:endParaRPr lang="de-DE" sz="2000" dirty="0">
              <a:solidFill>
                <a:srgbClr val="E4830E"/>
              </a:solidFill>
            </a:endParaRPr>
          </a:p>
          <a:p>
            <a:pPr algn="ctr"/>
            <a:endParaRPr lang="de-DE" dirty="0">
              <a:solidFill>
                <a:srgbClr val="E4830E"/>
              </a:solidFill>
              <a:latin typeface="Arial"/>
              <a:cs typeface="Arial"/>
            </a:endParaRPr>
          </a:p>
          <a:p>
            <a:pPr algn="ctr"/>
            <a:r>
              <a:rPr lang="de-DE" sz="2000" b="1" dirty="0">
                <a:solidFill>
                  <a:srgbClr val="E4830E"/>
                </a:solidFill>
                <a:latin typeface="Arial"/>
                <a:cs typeface="Arial"/>
              </a:rPr>
              <a:t>Alexandra Lamon: </a:t>
            </a:r>
            <a:r>
              <a:rPr lang="de-DE" sz="2000" dirty="0">
                <a:solidFill>
                  <a:srgbClr val="E4830E"/>
                </a:solidFill>
                <a:latin typeface="Arial"/>
                <a:cs typeface="Arial"/>
              </a:rPr>
              <a:t>Schulhaus </a:t>
            </a:r>
            <a:r>
              <a:rPr lang="de-DE" sz="2000" dirty="0" err="1">
                <a:solidFill>
                  <a:srgbClr val="E4830E"/>
                </a:solidFill>
                <a:latin typeface="Arial"/>
                <a:cs typeface="Arial"/>
              </a:rPr>
              <a:t>Erlimatt</a:t>
            </a:r>
            <a:r>
              <a:rPr lang="de-DE" sz="2000" dirty="0">
                <a:solidFill>
                  <a:srgbClr val="E4830E"/>
                </a:solidFill>
                <a:latin typeface="Arial"/>
                <a:cs typeface="Arial"/>
              </a:rPr>
              <a:t> II; Schulhaus </a:t>
            </a:r>
            <a:r>
              <a:rPr lang="de-DE" sz="2000" dirty="0" err="1">
                <a:solidFill>
                  <a:srgbClr val="E4830E"/>
                </a:solidFill>
                <a:latin typeface="Arial"/>
                <a:cs typeface="Arial"/>
              </a:rPr>
              <a:t>Münchacker</a:t>
            </a:r>
            <a:endParaRPr lang="de-DE" sz="2000" dirty="0">
              <a:solidFill>
                <a:srgbClr val="E4830E"/>
              </a:solidFill>
            </a:endParaRPr>
          </a:p>
          <a:p>
            <a:pPr algn="ctr"/>
            <a:r>
              <a:rPr lang="de-DE" sz="2000" dirty="0">
                <a:solidFill>
                  <a:srgbClr val="E4830E"/>
                </a:solidFill>
                <a:latin typeface="Arial"/>
                <a:cs typeface="Arial"/>
              </a:rPr>
              <a:t>Mail: </a:t>
            </a:r>
            <a:r>
              <a:rPr lang="de-DE" sz="2000" dirty="0">
                <a:solidFill>
                  <a:srgbClr val="E4830E"/>
                </a:solidFill>
                <a:latin typeface="Arial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alexandra.lamon@pratteln.ch</a:t>
            </a:r>
            <a:r>
              <a:rPr lang="de-DE" sz="2000" dirty="0">
                <a:solidFill>
                  <a:srgbClr val="E4830E"/>
                </a:solidFill>
                <a:latin typeface="Arial"/>
                <a:cs typeface="Arial"/>
              </a:rPr>
              <a:t>; Tel.: 079 745 35 95; </a:t>
            </a:r>
            <a:endParaRPr lang="de-DE" sz="2000" dirty="0">
              <a:solidFill>
                <a:srgbClr val="E4830E"/>
              </a:solidFill>
              <a:latin typeface="Aptos" panose="02110004020202020204"/>
              <a:cs typeface="Arial"/>
            </a:endParaRPr>
          </a:p>
          <a:p>
            <a:pPr algn="ctr"/>
            <a:r>
              <a:rPr lang="de-DE" sz="2000" dirty="0">
                <a:solidFill>
                  <a:srgbClr val="E4830E"/>
                </a:solidFill>
                <a:latin typeface="Arial"/>
                <a:cs typeface="Arial"/>
              </a:rPr>
              <a:t>Montag, Mittwoch, Freitag</a:t>
            </a:r>
            <a:endParaRPr lang="de-DE" sz="2000" dirty="0">
              <a:solidFill>
                <a:srgbClr val="E4830E"/>
              </a:solidFill>
            </a:endParaRPr>
          </a:p>
          <a:p>
            <a:pPr algn="ctr"/>
            <a:endParaRPr lang="de-DE" sz="2000" dirty="0">
              <a:solidFill>
                <a:srgbClr val="E4830E"/>
              </a:solidFill>
              <a:latin typeface="Arial"/>
              <a:cs typeface="Arial"/>
            </a:endParaRPr>
          </a:p>
          <a:p>
            <a:pPr algn="ctr"/>
            <a:r>
              <a:rPr lang="de-DE" sz="2000" b="1" dirty="0">
                <a:solidFill>
                  <a:srgbClr val="E4830E"/>
                </a:solidFill>
                <a:latin typeface="Arial"/>
                <a:cs typeface="Arial"/>
              </a:rPr>
              <a:t>Daniela Baumgartner: </a:t>
            </a:r>
            <a:r>
              <a:rPr lang="de-DE" sz="2000" dirty="0">
                <a:solidFill>
                  <a:srgbClr val="E4830E"/>
                </a:solidFill>
                <a:latin typeface="Arial"/>
                <a:cs typeface="Arial"/>
              </a:rPr>
              <a:t>Teamleitung; Schulhaus </a:t>
            </a:r>
            <a:r>
              <a:rPr lang="de-DE" sz="2000" dirty="0" err="1">
                <a:solidFill>
                  <a:srgbClr val="E4830E"/>
                </a:solidFill>
                <a:latin typeface="Arial"/>
                <a:cs typeface="Arial"/>
              </a:rPr>
              <a:t>Erlimatt</a:t>
            </a:r>
            <a:r>
              <a:rPr lang="de-DE" sz="2000" dirty="0">
                <a:solidFill>
                  <a:srgbClr val="E4830E"/>
                </a:solidFill>
                <a:latin typeface="Arial"/>
                <a:cs typeface="Arial"/>
              </a:rPr>
              <a:t> I; </a:t>
            </a:r>
          </a:p>
          <a:p>
            <a:pPr algn="ctr"/>
            <a:r>
              <a:rPr lang="de-DE" sz="2000" dirty="0">
                <a:solidFill>
                  <a:srgbClr val="E4830E"/>
                </a:solidFill>
                <a:latin typeface="Arial"/>
                <a:cs typeface="Arial"/>
              </a:rPr>
              <a:t>Mail: </a:t>
            </a:r>
            <a:r>
              <a:rPr lang="de-DE" sz="2000" dirty="0">
                <a:solidFill>
                  <a:srgbClr val="E4830E"/>
                </a:solidFill>
                <a:latin typeface="Arial"/>
                <a:cs typeface="Arial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daniela.baumgartner@pratteln.ch</a:t>
            </a:r>
            <a:r>
              <a:rPr lang="de-DE" sz="2000" dirty="0">
                <a:solidFill>
                  <a:srgbClr val="E4830E"/>
                </a:solidFill>
                <a:latin typeface="Arial"/>
                <a:cs typeface="Arial"/>
              </a:rPr>
              <a:t>; Tel. : 079 745 34 98; </a:t>
            </a:r>
            <a:endParaRPr lang="de-DE" dirty="0">
              <a:solidFill>
                <a:srgbClr val="000000"/>
              </a:solidFill>
              <a:latin typeface="Aptos" panose="02110004020202020204"/>
              <a:cs typeface="Arial"/>
            </a:endParaRPr>
          </a:p>
          <a:p>
            <a:pPr algn="ctr"/>
            <a:r>
              <a:rPr lang="de-DE" sz="2000" dirty="0">
                <a:solidFill>
                  <a:srgbClr val="E4830E"/>
                </a:solidFill>
                <a:latin typeface="Arial"/>
                <a:cs typeface="Arial"/>
              </a:rPr>
              <a:t>Dienstag bis Freitag</a:t>
            </a:r>
            <a:endParaRPr lang="de-DE" dirty="0"/>
          </a:p>
          <a:p>
            <a:pPr algn="ctr"/>
            <a:endParaRPr lang="de-DE" sz="2000" dirty="0">
              <a:solidFill>
                <a:srgbClr val="E4830E"/>
              </a:solidFill>
              <a:latin typeface="Arial"/>
              <a:cs typeface="Arial"/>
            </a:endParaRPr>
          </a:p>
          <a:p>
            <a:pPr algn="ctr"/>
            <a:r>
              <a:rPr lang="de-DE" sz="2000" b="1" dirty="0">
                <a:solidFill>
                  <a:srgbClr val="E4830E"/>
                </a:solidFill>
                <a:latin typeface="Arial"/>
                <a:cs typeface="Arial"/>
              </a:rPr>
              <a:t>Nicole Burtscher: </a:t>
            </a:r>
            <a:r>
              <a:rPr lang="de-DE" sz="2000" dirty="0">
                <a:solidFill>
                  <a:srgbClr val="E4830E"/>
                </a:solidFill>
                <a:latin typeface="Arial"/>
                <a:cs typeface="Arial"/>
              </a:rPr>
              <a:t>Schulhaus </a:t>
            </a:r>
            <a:r>
              <a:rPr lang="de-DE" sz="2000" dirty="0" err="1">
                <a:solidFill>
                  <a:srgbClr val="E4830E"/>
                </a:solidFill>
                <a:latin typeface="Arial"/>
                <a:cs typeface="Arial"/>
              </a:rPr>
              <a:t>Grossmatt</a:t>
            </a:r>
            <a:r>
              <a:rPr lang="de-DE" sz="2000" dirty="0">
                <a:solidFill>
                  <a:srgbClr val="E4830E"/>
                </a:solidFill>
                <a:latin typeface="Arial"/>
                <a:cs typeface="Arial"/>
              </a:rPr>
              <a:t>; Schulhaus </a:t>
            </a:r>
            <a:r>
              <a:rPr lang="de-DE" sz="2000" dirty="0" err="1">
                <a:solidFill>
                  <a:srgbClr val="E4830E"/>
                </a:solidFill>
                <a:latin typeface="Arial"/>
                <a:cs typeface="Arial"/>
              </a:rPr>
              <a:t>Aegelmatt</a:t>
            </a:r>
            <a:r>
              <a:rPr lang="de-DE" sz="2000" dirty="0">
                <a:solidFill>
                  <a:srgbClr val="E4830E"/>
                </a:solidFill>
                <a:latin typeface="Arial"/>
                <a:cs typeface="Arial"/>
              </a:rPr>
              <a:t>; Alle Kindergärten; Mail: </a:t>
            </a:r>
            <a:r>
              <a:rPr lang="de-DE" sz="2000" dirty="0">
                <a:solidFill>
                  <a:srgbClr val="E4830E"/>
                </a:solidFill>
                <a:latin typeface="Arial"/>
                <a:cs typeface="Arial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nicole.burtscher@pratteln.ch</a:t>
            </a:r>
            <a:r>
              <a:rPr lang="de-DE" sz="2000" dirty="0">
                <a:solidFill>
                  <a:srgbClr val="E4830E"/>
                </a:solidFill>
                <a:latin typeface="Arial"/>
                <a:cs typeface="Arial"/>
              </a:rPr>
              <a:t>; </a:t>
            </a:r>
            <a:endParaRPr lang="de-DE" sz="2000" dirty="0">
              <a:solidFill>
                <a:srgbClr val="E4830E"/>
              </a:solidFill>
              <a:latin typeface="Aptos" panose="02110004020202020204"/>
              <a:cs typeface="Arial"/>
            </a:endParaRPr>
          </a:p>
          <a:p>
            <a:pPr algn="ctr"/>
            <a:r>
              <a:rPr lang="de-DE" sz="2000" dirty="0">
                <a:solidFill>
                  <a:srgbClr val="E4830E"/>
                </a:solidFill>
                <a:latin typeface="Arial"/>
                <a:cs typeface="Arial"/>
              </a:rPr>
              <a:t>Tel.: 079 109 82 20; Montag bis Mittwoch</a:t>
            </a:r>
            <a:endParaRPr lang="de-DE" sz="2000" dirty="0">
              <a:solidFill>
                <a:srgbClr val="E4830E"/>
              </a:solidFill>
            </a:endParaRPr>
          </a:p>
        </p:txBody>
      </p:sp>
      <p:pic>
        <p:nvPicPr>
          <p:cNvPr id="3" name="Grafik 2" descr="Ein Bild, das Schrift, Text, Reihe, Design enthält.&#10;&#10;Beschreibung automatisch generiert.">
            <a:extLst>
              <a:ext uri="{FF2B5EF4-FFF2-40B4-BE49-F238E27FC236}">
                <a16:creationId xmlns:a16="http://schemas.microsoft.com/office/drawing/2014/main" id="{D70055CA-8350-0591-093B-12D3144C652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81525" y="349536"/>
            <a:ext cx="2247900" cy="1362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733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feld 11">
            <a:extLst>
              <a:ext uri="{FF2B5EF4-FFF2-40B4-BE49-F238E27FC236}">
                <a16:creationId xmlns:a16="http://schemas.microsoft.com/office/drawing/2014/main" id="{BCFEA21C-90C0-9C24-B6BC-D8E888DE4E6E}"/>
              </a:ext>
            </a:extLst>
          </p:cNvPr>
          <p:cNvSpPr txBox="1"/>
          <p:nvPr/>
        </p:nvSpPr>
        <p:spPr>
          <a:xfrm>
            <a:off x="5484248" y="320259"/>
            <a:ext cx="6603456" cy="184665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de-DE" sz="2800" b="1" dirty="0">
                <a:solidFill>
                  <a:srgbClr val="C00000"/>
                </a:solidFill>
                <a:latin typeface="Arial"/>
                <a:ea typeface="Roboto"/>
                <a:cs typeface="Arial"/>
              </a:rPr>
              <a:t>Schweizerisches </a:t>
            </a:r>
            <a:r>
              <a:rPr lang="de-DE" sz="2800" b="1">
                <a:solidFill>
                  <a:srgbClr val="C00000"/>
                </a:solidFill>
                <a:latin typeface="Arial"/>
                <a:ea typeface="Roboto"/>
                <a:cs typeface="Arial"/>
              </a:rPr>
              <a:t>rotes Kreuz BL</a:t>
            </a:r>
            <a:endParaRPr lang="de-DE" sz="2800" dirty="0">
              <a:solidFill>
                <a:srgbClr val="C00000"/>
              </a:solidFill>
            </a:endParaRPr>
          </a:p>
          <a:p>
            <a:pPr algn="ctr"/>
            <a:endParaRPr lang="de-DE" sz="1100" b="1" dirty="0">
              <a:solidFill>
                <a:srgbClr val="C00000"/>
              </a:solidFill>
              <a:latin typeface="Arial"/>
              <a:ea typeface="Roboto"/>
              <a:cs typeface="Arial"/>
            </a:endParaRPr>
          </a:p>
          <a:p>
            <a:pPr algn="ctr"/>
            <a:r>
              <a:rPr lang="de-DE" sz="2400" b="1" dirty="0">
                <a:solidFill>
                  <a:srgbClr val="E4830E"/>
                </a:solidFill>
                <a:latin typeface="Arial"/>
                <a:ea typeface="Roboto"/>
                <a:cs typeface="Arial"/>
              </a:rPr>
              <a:t>Mitten unter uns – </a:t>
            </a:r>
          </a:p>
          <a:p>
            <a:pPr algn="ctr"/>
            <a:r>
              <a:rPr lang="de-DE" sz="2400" b="1" dirty="0">
                <a:solidFill>
                  <a:srgbClr val="E4830E"/>
                </a:solidFill>
                <a:latin typeface="Arial"/>
                <a:ea typeface="Roboto"/>
                <a:cs typeface="Arial"/>
              </a:rPr>
              <a:t>Kinder durch neue Erfahrungen stärken / für die Chancengleichheit aller Kinder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5D9D448F-C884-65C0-869B-E4A50A8AB732}"/>
              </a:ext>
            </a:extLst>
          </p:cNvPr>
          <p:cNvSpPr txBox="1"/>
          <p:nvPr/>
        </p:nvSpPr>
        <p:spPr>
          <a:xfrm>
            <a:off x="5483901" y="2385935"/>
            <a:ext cx="6395803" cy="415498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de-DE" sz="2400" dirty="0">
                <a:solidFill>
                  <a:srgbClr val="E4830E"/>
                </a:solidFill>
                <a:latin typeface="Arial"/>
                <a:cs typeface="Arial"/>
              </a:rPr>
              <a:t>Möchten Sie Gastfamilie für ein Kind aus Pratteln werden?</a:t>
            </a:r>
          </a:p>
          <a:p>
            <a:pPr algn="ctr"/>
            <a:endParaRPr lang="de-DE" sz="2400" dirty="0">
              <a:solidFill>
                <a:srgbClr val="E4830E"/>
              </a:solidFill>
              <a:latin typeface="Arial"/>
              <a:cs typeface="Arial"/>
            </a:endParaRPr>
          </a:p>
          <a:p>
            <a:pPr algn="ctr"/>
            <a:r>
              <a:rPr lang="de-DE" sz="2400" dirty="0">
                <a:solidFill>
                  <a:srgbClr val="E4830E"/>
                </a:solidFill>
                <a:latin typeface="Arial"/>
                <a:cs typeface="Arial"/>
              </a:rPr>
              <a:t>Ihre Familie empfängt </a:t>
            </a:r>
            <a:r>
              <a:rPr lang="de-DE" sz="2400" err="1">
                <a:solidFill>
                  <a:srgbClr val="E4830E"/>
                </a:solidFill>
                <a:latin typeface="Arial"/>
                <a:cs typeface="Arial"/>
              </a:rPr>
              <a:t>regelmässig</a:t>
            </a:r>
            <a:r>
              <a:rPr lang="de-DE" sz="2400" dirty="0">
                <a:solidFill>
                  <a:srgbClr val="E4830E"/>
                </a:solidFill>
                <a:latin typeface="Arial"/>
                <a:cs typeface="Arial"/>
              </a:rPr>
              <a:t> ein Kind bei sich zuhause zum Spielen und für Freizeitaktivitäten.</a:t>
            </a:r>
          </a:p>
          <a:p>
            <a:pPr algn="ctr"/>
            <a:endParaRPr lang="de-DE" sz="2400" dirty="0">
              <a:solidFill>
                <a:srgbClr val="E4830E"/>
              </a:solidFill>
              <a:latin typeface="Arial"/>
              <a:cs typeface="Arial"/>
            </a:endParaRPr>
          </a:p>
          <a:p>
            <a:pPr algn="ctr"/>
            <a:r>
              <a:rPr lang="de-DE" sz="2400" dirty="0">
                <a:solidFill>
                  <a:srgbClr val="E4830E"/>
                </a:solidFill>
                <a:latin typeface="Arial"/>
                <a:cs typeface="Arial"/>
              </a:rPr>
              <a:t>Gerne geben wir unverbindlich Auskunft:</a:t>
            </a:r>
          </a:p>
          <a:p>
            <a:pPr algn="ctr"/>
            <a:r>
              <a:rPr lang="de-DE" sz="2400" dirty="0">
                <a:solidFill>
                  <a:srgbClr val="E4830E"/>
                </a:solidFill>
                <a:latin typeface="Arial"/>
                <a:cs typeface="Arial"/>
              </a:rPr>
              <a:t>Angelika Matiz</a:t>
            </a:r>
          </a:p>
          <a:p>
            <a:pPr algn="ctr"/>
            <a:r>
              <a:rPr lang="de-DE" sz="2400" dirty="0">
                <a:solidFill>
                  <a:srgbClr val="E4830E"/>
                </a:solidFill>
                <a:latin typeface="Arial"/>
                <a:cs typeface="Arial"/>
              </a:rPr>
              <a:t>Telefon 061 905 82 00</a:t>
            </a:r>
          </a:p>
          <a:p>
            <a:pPr algn="ctr"/>
            <a:r>
              <a:rPr lang="de-DE" sz="2400" dirty="0">
                <a:solidFill>
                  <a:srgbClr val="E4830E"/>
                </a:solidFill>
                <a:latin typeface="Arial"/>
                <a:cs typeface="Arial"/>
              </a:rPr>
              <a:t>a.matiz@srk-baselland.ch</a:t>
            </a:r>
          </a:p>
        </p:txBody>
      </p:sp>
      <p:pic>
        <p:nvPicPr>
          <p:cNvPr id="2" name="Grafik 1" descr="Ein Bild, das Menschliches Gesicht, Person, Kleidung, draußen enthält.&#10;&#10;Beschreibung automatisch generiert.">
            <a:extLst>
              <a:ext uri="{FF2B5EF4-FFF2-40B4-BE49-F238E27FC236}">
                <a16:creationId xmlns:a16="http://schemas.microsoft.com/office/drawing/2014/main" id="{816F336C-A350-8746-031F-F54A473DEB7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691" r="18021"/>
          <a:stretch/>
        </p:blipFill>
        <p:spPr>
          <a:xfrm>
            <a:off x="1" y="-2030"/>
            <a:ext cx="4750960" cy="6862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925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feld 11">
            <a:extLst>
              <a:ext uri="{FF2B5EF4-FFF2-40B4-BE49-F238E27FC236}">
                <a16:creationId xmlns:a16="http://schemas.microsoft.com/office/drawing/2014/main" id="{BCFEA21C-90C0-9C24-B6BC-D8E888DE4E6E}"/>
              </a:ext>
            </a:extLst>
          </p:cNvPr>
          <p:cNvSpPr txBox="1"/>
          <p:nvPr/>
        </p:nvSpPr>
        <p:spPr>
          <a:xfrm>
            <a:off x="4919521" y="916621"/>
            <a:ext cx="5516670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de-DE" sz="4000" b="1" dirty="0">
                <a:solidFill>
                  <a:srgbClr val="E4830E"/>
                </a:solidFill>
                <a:latin typeface="Arial"/>
                <a:ea typeface="Roboto"/>
                <a:cs typeface="Arial"/>
              </a:rPr>
              <a:t>Beförderung</a:t>
            </a:r>
          </a:p>
        </p:txBody>
      </p:sp>
      <p:pic>
        <p:nvPicPr>
          <p:cNvPr id="4" name="Grafik 3" descr="Kind mit Schultasche">
            <a:extLst>
              <a:ext uri="{FF2B5EF4-FFF2-40B4-BE49-F238E27FC236}">
                <a16:creationId xmlns:a16="http://schemas.microsoft.com/office/drawing/2014/main" id="{5BBFABA2-CFEE-8AD8-FAD4-DE006DE0025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0587" r="30412" b="8911"/>
          <a:stretch/>
        </p:blipFill>
        <p:spPr>
          <a:xfrm>
            <a:off x="-124918" y="-719"/>
            <a:ext cx="4409007" cy="6870855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5D9D448F-C884-65C0-869B-E4A50A8AB732}"/>
              </a:ext>
            </a:extLst>
          </p:cNvPr>
          <p:cNvSpPr txBox="1"/>
          <p:nvPr/>
        </p:nvSpPr>
        <p:spPr>
          <a:xfrm>
            <a:off x="4034852" y="1923738"/>
            <a:ext cx="7632491" cy="44627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de-DE" sz="2400" b="1" dirty="0">
                <a:solidFill>
                  <a:srgbClr val="E4830E"/>
                </a:solidFill>
                <a:latin typeface="Arial"/>
                <a:cs typeface="Arial"/>
              </a:rPr>
              <a:t>Standortgespräche im Januar</a:t>
            </a:r>
          </a:p>
          <a:p>
            <a:pPr algn="ctr"/>
            <a:endParaRPr lang="de-DE" sz="2400" b="1" dirty="0">
              <a:solidFill>
                <a:srgbClr val="E4830E"/>
              </a:solidFill>
              <a:latin typeface="Arial"/>
              <a:cs typeface="Arial"/>
            </a:endParaRPr>
          </a:p>
          <a:p>
            <a:pPr algn="ctr"/>
            <a:r>
              <a:rPr lang="de-DE" sz="2400" b="1" dirty="0">
                <a:solidFill>
                  <a:srgbClr val="E4830E"/>
                </a:solidFill>
                <a:latin typeface="Arial"/>
                <a:cs typeface="Arial"/>
              </a:rPr>
              <a:t>Standortbestimmung in den Bereichen:</a:t>
            </a:r>
          </a:p>
          <a:p>
            <a:pPr algn="ctr"/>
            <a:endParaRPr lang="de-DE" sz="2000" b="1" dirty="0">
              <a:solidFill>
                <a:srgbClr val="E4830E"/>
              </a:solidFill>
              <a:latin typeface="Arial"/>
              <a:cs typeface="Arial"/>
            </a:endParaRPr>
          </a:p>
          <a:p>
            <a:pPr marL="342900" indent="-342900" algn="ctr">
              <a:buFont typeface="Wingdings"/>
              <a:buChar char="ü"/>
            </a:pPr>
            <a:r>
              <a:rPr lang="de-DE" sz="2400" dirty="0">
                <a:solidFill>
                  <a:srgbClr val="E4830E"/>
                </a:solidFill>
                <a:latin typeface="Arial"/>
                <a:cs typeface="Arial"/>
              </a:rPr>
              <a:t>Gesamtbeurteilung, allgemeine Lerndiagnostik</a:t>
            </a:r>
          </a:p>
          <a:p>
            <a:pPr marL="342900" indent="-342900" algn="ctr">
              <a:buFont typeface="Wingdings"/>
              <a:buChar char="ü"/>
            </a:pPr>
            <a:r>
              <a:rPr lang="de-DE" sz="2400" dirty="0">
                <a:solidFill>
                  <a:srgbClr val="E4830E"/>
                </a:solidFill>
                <a:latin typeface="Arial"/>
                <a:cs typeface="Arial"/>
              </a:rPr>
              <a:t>Selbsteinschätzung, Leistungsbeurteilung</a:t>
            </a:r>
          </a:p>
          <a:p>
            <a:pPr marL="342900" indent="-342900" algn="ctr">
              <a:buFont typeface="Wingdings"/>
              <a:buChar char="ü"/>
            </a:pPr>
            <a:r>
              <a:rPr lang="de-DE" sz="2400" dirty="0">
                <a:solidFill>
                  <a:srgbClr val="E4830E"/>
                </a:solidFill>
                <a:latin typeface="Arial"/>
                <a:cs typeface="Arial"/>
              </a:rPr>
              <a:t>Empfehlung für die weitere schulische Laufbahn</a:t>
            </a:r>
          </a:p>
          <a:p>
            <a:pPr marL="342900" indent="-342900" algn="ctr">
              <a:buFont typeface="Wingdings"/>
              <a:buChar char="ü"/>
            </a:pPr>
            <a:endParaRPr lang="de-DE" sz="2400" dirty="0">
              <a:solidFill>
                <a:srgbClr val="E4830E"/>
              </a:solidFill>
              <a:latin typeface="Arial"/>
              <a:cs typeface="Arial"/>
            </a:endParaRPr>
          </a:p>
          <a:p>
            <a:pPr algn="ctr"/>
            <a:r>
              <a:rPr lang="de-DE" sz="2400" b="1" dirty="0">
                <a:solidFill>
                  <a:srgbClr val="E4830E"/>
                </a:solidFill>
                <a:latin typeface="Arial"/>
                <a:cs typeface="Arial"/>
              </a:rPr>
              <a:t>Zeugnis im Juni</a:t>
            </a:r>
          </a:p>
          <a:p>
            <a:pPr algn="ctr"/>
            <a:endParaRPr lang="de-DE" sz="2400" b="1" dirty="0">
              <a:solidFill>
                <a:srgbClr val="E4830E"/>
              </a:solidFill>
              <a:latin typeface="Arial"/>
              <a:cs typeface="Arial"/>
            </a:endParaRPr>
          </a:p>
          <a:p>
            <a:pPr algn="ctr"/>
            <a:r>
              <a:rPr lang="de-DE" sz="2400" b="1" dirty="0">
                <a:solidFill>
                  <a:srgbClr val="E4830E"/>
                </a:solidFill>
                <a:latin typeface="Arial"/>
                <a:cs typeface="Arial"/>
              </a:rPr>
              <a:t>Neu in der 1. Klasse: </a:t>
            </a:r>
          </a:p>
          <a:p>
            <a:pPr algn="ctr"/>
            <a:r>
              <a:rPr lang="de-DE" sz="2400" b="1" dirty="0">
                <a:solidFill>
                  <a:srgbClr val="E4830E"/>
                </a:solidFill>
                <a:latin typeface="Arial"/>
                <a:cs typeface="Arial"/>
              </a:rPr>
              <a:t>Lernbericht </a:t>
            </a:r>
            <a:r>
              <a:rPr lang="de-DE" sz="2400" b="1" u="sng" dirty="0">
                <a:solidFill>
                  <a:srgbClr val="E4830E"/>
                </a:solidFill>
                <a:latin typeface="Arial"/>
                <a:cs typeface="Arial"/>
              </a:rPr>
              <a:t>ohne</a:t>
            </a:r>
            <a:r>
              <a:rPr lang="de-DE" sz="2400" b="1" dirty="0">
                <a:solidFill>
                  <a:srgbClr val="E4830E"/>
                </a:solidFill>
                <a:latin typeface="Arial"/>
                <a:cs typeface="Arial"/>
              </a:rPr>
              <a:t> Beförderungsentscheid </a:t>
            </a:r>
          </a:p>
        </p:txBody>
      </p:sp>
      <p:pic>
        <p:nvPicPr>
          <p:cNvPr id="3" name="Grafik 2" descr="Ein Bild, das Schrift, Text, Reihe, Design enthält.&#10;&#10;Beschreibung automatisch generiert.">
            <a:extLst>
              <a:ext uri="{FF2B5EF4-FFF2-40B4-BE49-F238E27FC236}">
                <a16:creationId xmlns:a16="http://schemas.microsoft.com/office/drawing/2014/main" id="{321BF440-EAAF-BAC3-F05A-F9227722D0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81525" y="349536"/>
            <a:ext cx="2247900" cy="1362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901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feld 11">
            <a:extLst>
              <a:ext uri="{FF2B5EF4-FFF2-40B4-BE49-F238E27FC236}">
                <a16:creationId xmlns:a16="http://schemas.microsoft.com/office/drawing/2014/main" id="{BCFEA21C-90C0-9C24-B6BC-D8E888DE4E6E}"/>
              </a:ext>
            </a:extLst>
          </p:cNvPr>
          <p:cNvSpPr txBox="1"/>
          <p:nvPr/>
        </p:nvSpPr>
        <p:spPr>
          <a:xfrm>
            <a:off x="5330759" y="1606050"/>
            <a:ext cx="5516670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de-DE" sz="5400" b="1" err="1">
                <a:solidFill>
                  <a:srgbClr val="E4830E"/>
                </a:solidFill>
                <a:latin typeface="Arial"/>
                <a:ea typeface="Roboto"/>
                <a:cs typeface="Arial"/>
              </a:rPr>
              <a:t>ElternApp</a:t>
            </a:r>
            <a:endParaRPr lang="de-DE" sz="5400"/>
          </a:p>
        </p:txBody>
      </p:sp>
      <p:pic>
        <p:nvPicPr>
          <p:cNvPr id="4" name="Grafik 3" descr="Frau mit Telefon auf einem Campingwagen sitzend">
            <a:extLst>
              <a:ext uri="{FF2B5EF4-FFF2-40B4-BE49-F238E27FC236}">
                <a16:creationId xmlns:a16="http://schemas.microsoft.com/office/drawing/2014/main" id="{5BBFABA2-CFEE-8AD8-FAD4-DE006DE0025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8610" r="28610"/>
          <a:stretch/>
        </p:blipFill>
        <p:spPr>
          <a:xfrm>
            <a:off x="-3966" y="-12814"/>
            <a:ext cx="4409007" cy="6870855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5D9D448F-C884-65C0-869B-E4A50A8AB732}"/>
              </a:ext>
            </a:extLst>
          </p:cNvPr>
          <p:cNvSpPr txBox="1"/>
          <p:nvPr/>
        </p:nvSpPr>
        <p:spPr>
          <a:xfrm>
            <a:off x="4554948" y="2830880"/>
            <a:ext cx="7632491" cy="267765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de-DE" sz="2800" b="1" dirty="0">
                <a:solidFill>
                  <a:srgbClr val="E4830E"/>
                </a:solidFill>
                <a:latin typeface="Arial"/>
                <a:cs typeface="Arial"/>
              </a:rPr>
              <a:t>Wir streben eine möglichst papierlose </a:t>
            </a:r>
            <a:r>
              <a:rPr lang="de-DE" sz="2800" b="1">
                <a:solidFill>
                  <a:srgbClr val="E4830E"/>
                </a:solidFill>
                <a:latin typeface="Arial"/>
                <a:cs typeface="Arial"/>
              </a:rPr>
              <a:t>Kommunikation an</a:t>
            </a:r>
            <a:endParaRPr lang="de-DE" sz="2800">
              <a:solidFill>
                <a:srgbClr val="000000"/>
              </a:solidFill>
              <a:latin typeface="Aptos" panose="02110004020202020204"/>
              <a:cs typeface="Arial"/>
            </a:endParaRPr>
          </a:p>
          <a:p>
            <a:pPr algn="ctr"/>
            <a:endParaRPr lang="de-DE" sz="2800" b="1" dirty="0">
              <a:solidFill>
                <a:srgbClr val="E4830E"/>
              </a:solidFill>
              <a:latin typeface="Arial"/>
              <a:cs typeface="Arial"/>
            </a:endParaRPr>
          </a:p>
          <a:p>
            <a:pPr algn="ctr"/>
            <a:r>
              <a:rPr lang="de-DE" sz="2800" b="1" err="1">
                <a:solidFill>
                  <a:srgbClr val="E4830E"/>
                </a:solidFill>
                <a:latin typeface="Arial"/>
                <a:cs typeface="Arial"/>
              </a:rPr>
              <a:t>ElternApp</a:t>
            </a:r>
            <a:r>
              <a:rPr lang="de-DE" sz="2800" b="1">
                <a:solidFill>
                  <a:srgbClr val="E4830E"/>
                </a:solidFill>
                <a:latin typeface="Arial"/>
                <a:cs typeface="Arial"/>
              </a:rPr>
              <a:t> weiter aktiv</a:t>
            </a:r>
            <a:endParaRPr lang="de-DE" sz="2800" b="1" dirty="0">
              <a:solidFill>
                <a:srgbClr val="E4830E"/>
              </a:solidFill>
              <a:latin typeface="Arial"/>
              <a:cs typeface="Arial"/>
            </a:endParaRPr>
          </a:p>
          <a:p>
            <a:pPr algn="ctr"/>
            <a:endParaRPr lang="de-DE" sz="2800" b="1" dirty="0">
              <a:solidFill>
                <a:srgbClr val="E4830E"/>
              </a:solidFill>
              <a:latin typeface="Arial"/>
              <a:cs typeface="Arial"/>
            </a:endParaRPr>
          </a:p>
          <a:p>
            <a:pPr algn="ctr"/>
            <a:r>
              <a:rPr lang="de-DE" sz="2800" b="1" dirty="0">
                <a:solidFill>
                  <a:srgbClr val="E4830E"/>
                </a:solidFill>
                <a:latin typeface="Arial"/>
                <a:cs typeface="Arial"/>
              </a:rPr>
              <a:t>Wechsel der Klasse erfolgt automatisch</a:t>
            </a:r>
          </a:p>
        </p:txBody>
      </p:sp>
      <p:pic>
        <p:nvPicPr>
          <p:cNvPr id="3" name="Grafik 2" descr="Ein Bild, das Schrift, Text, Reihe, Design enthält.&#10;&#10;Beschreibung automatisch generiert.">
            <a:extLst>
              <a:ext uri="{FF2B5EF4-FFF2-40B4-BE49-F238E27FC236}">
                <a16:creationId xmlns:a16="http://schemas.microsoft.com/office/drawing/2014/main" id="{2637215F-0231-1D64-2161-785D63A808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81525" y="349536"/>
            <a:ext cx="2247900" cy="1362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57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feld 11">
            <a:extLst>
              <a:ext uri="{FF2B5EF4-FFF2-40B4-BE49-F238E27FC236}">
                <a16:creationId xmlns:a16="http://schemas.microsoft.com/office/drawing/2014/main" id="{BCFEA21C-90C0-9C24-B6BC-D8E888DE4E6E}"/>
              </a:ext>
            </a:extLst>
          </p:cNvPr>
          <p:cNvSpPr txBox="1"/>
          <p:nvPr/>
        </p:nvSpPr>
        <p:spPr>
          <a:xfrm>
            <a:off x="4846438" y="516206"/>
            <a:ext cx="5361817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de-DE" sz="3600" b="1" dirty="0">
                <a:solidFill>
                  <a:srgbClr val="E4830E"/>
                </a:solidFill>
                <a:latin typeface="Arial"/>
                <a:ea typeface="Roboto"/>
                <a:cs typeface="Arial"/>
              </a:rPr>
              <a:t>Fragen, </a:t>
            </a:r>
            <a:endParaRPr lang="de-DE" sz="3600">
              <a:solidFill>
                <a:srgbClr val="000000"/>
              </a:solidFill>
              <a:latin typeface="Aptos" panose="02110004020202020204"/>
              <a:ea typeface="Roboto"/>
              <a:cs typeface="Arial"/>
            </a:endParaRPr>
          </a:p>
          <a:p>
            <a:pPr algn="ctr"/>
            <a:r>
              <a:rPr lang="de-DE" sz="3600" b="1" dirty="0">
                <a:solidFill>
                  <a:srgbClr val="E4830E"/>
                </a:solidFill>
                <a:latin typeface="Arial"/>
                <a:ea typeface="Roboto"/>
                <a:cs typeface="Arial"/>
              </a:rPr>
              <a:t>Mitteilungen, Probleme</a:t>
            </a:r>
            <a:endParaRPr lang="de-DE" sz="3600" dirty="0"/>
          </a:p>
        </p:txBody>
      </p:sp>
      <p:pic>
        <p:nvPicPr>
          <p:cNvPr id="4" name="Grafik 3" descr="Wasserfall im Yellowstone National Park">
            <a:extLst>
              <a:ext uri="{FF2B5EF4-FFF2-40B4-BE49-F238E27FC236}">
                <a16:creationId xmlns:a16="http://schemas.microsoft.com/office/drawing/2014/main" id="{5BBFABA2-CFEE-8AD8-FAD4-DE006DE0025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8618" r="28618"/>
          <a:stretch/>
        </p:blipFill>
        <p:spPr>
          <a:xfrm>
            <a:off x="-3966" y="-12814"/>
            <a:ext cx="4409007" cy="6870855"/>
          </a:xfrm>
          <a:prstGeom prst="rect">
            <a:avLst/>
          </a:prstGeom>
        </p:spPr>
      </p:pic>
      <p:pic>
        <p:nvPicPr>
          <p:cNvPr id="3" name="Grafik 2" descr="Ein Bild, das Schrift, Text, Reihe, Design enthält.&#10;&#10;Beschreibung automatisch generiert.">
            <a:extLst>
              <a:ext uri="{FF2B5EF4-FFF2-40B4-BE49-F238E27FC236}">
                <a16:creationId xmlns:a16="http://schemas.microsoft.com/office/drawing/2014/main" id="{852C56D3-BAEC-6DDA-B7A2-D22D063789A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3727"/>
          <a:stretch/>
        </p:blipFill>
        <p:spPr>
          <a:xfrm>
            <a:off x="10204004" y="184703"/>
            <a:ext cx="1657839" cy="1040104"/>
          </a:xfrm>
          <a:prstGeom prst="rect">
            <a:avLst/>
          </a:prstGeom>
        </p:spPr>
      </p:pic>
      <p:pic>
        <p:nvPicPr>
          <p:cNvPr id="5" name="Grafik 4" descr="Ein Bild, das Text, Screenshot, Schrift enthält.&#10;&#10;Beschreibung automatisch generiert.">
            <a:extLst>
              <a:ext uri="{FF2B5EF4-FFF2-40B4-BE49-F238E27FC236}">
                <a16:creationId xmlns:a16="http://schemas.microsoft.com/office/drawing/2014/main" id="{2DF93B69-F3C6-F2A0-2A63-054AA5AED2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36522" y="1735478"/>
            <a:ext cx="6115462" cy="4829033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25672EE1-2667-4332-C060-4D22E11E64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59110" y="2566722"/>
            <a:ext cx="316045" cy="372881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B1DE229C-8E6A-FB5D-BE70-A0E43C71E1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48376" y="3961934"/>
            <a:ext cx="316045" cy="383613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D48F74F1-A06A-C096-B78D-11CCBB5D4B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80574" y="5282018"/>
            <a:ext cx="316045" cy="394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845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feld 11">
            <a:extLst>
              <a:ext uri="{FF2B5EF4-FFF2-40B4-BE49-F238E27FC236}">
                <a16:creationId xmlns:a16="http://schemas.microsoft.com/office/drawing/2014/main" id="{BCFEA21C-90C0-9C24-B6BC-D8E888DE4E6E}"/>
              </a:ext>
            </a:extLst>
          </p:cNvPr>
          <p:cNvSpPr txBox="1"/>
          <p:nvPr/>
        </p:nvSpPr>
        <p:spPr>
          <a:xfrm>
            <a:off x="4846438" y="516206"/>
            <a:ext cx="5361817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de-DE" sz="3600" b="1" dirty="0">
                <a:solidFill>
                  <a:srgbClr val="E4830E"/>
                </a:solidFill>
                <a:latin typeface="Arial"/>
                <a:ea typeface="Roboto"/>
                <a:cs typeface="Arial"/>
              </a:rPr>
              <a:t>Schulleitung</a:t>
            </a:r>
            <a:endParaRPr lang="de-DE" dirty="0">
              <a:solidFill>
                <a:srgbClr val="000000"/>
              </a:solidFill>
              <a:latin typeface="Aptos" panose="02110004020202020204"/>
              <a:ea typeface="Roboto"/>
              <a:cs typeface="Arial"/>
            </a:endParaRPr>
          </a:p>
          <a:p>
            <a:pPr algn="ctr"/>
            <a:r>
              <a:rPr lang="de-DE" sz="3600" b="1" dirty="0">
                <a:solidFill>
                  <a:srgbClr val="E4830E"/>
                </a:solidFill>
                <a:latin typeface="Arial"/>
                <a:ea typeface="Roboto"/>
                <a:cs typeface="Arial"/>
              </a:rPr>
              <a:t>www.schule.pratteln.ch</a:t>
            </a:r>
          </a:p>
        </p:txBody>
      </p:sp>
      <p:pic>
        <p:nvPicPr>
          <p:cNvPr id="4" name="Grafik 3" descr="Illustration von Segelbooten auf einem See">
            <a:extLst>
              <a:ext uri="{FF2B5EF4-FFF2-40B4-BE49-F238E27FC236}">
                <a16:creationId xmlns:a16="http://schemas.microsoft.com/office/drawing/2014/main" id="{5BBFABA2-CFEE-8AD8-FAD4-DE006DE0025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3685" r="33685"/>
          <a:stretch/>
        </p:blipFill>
        <p:spPr>
          <a:xfrm>
            <a:off x="-3966" y="-2082"/>
            <a:ext cx="3807993" cy="6860123"/>
          </a:xfrm>
          <a:prstGeom prst="rect">
            <a:avLst/>
          </a:prstGeom>
        </p:spPr>
      </p:pic>
      <p:pic>
        <p:nvPicPr>
          <p:cNvPr id="3" name="Grafik 2" descr="Ein Bild, das Schrift, Text, Reihe, Design enthält.&#10;&#10;Beschreibung automatisch generiert.">
            <a:extLst>
              <a:ext uri="{FF2B5EF4-FFF2-40B4-BE49-F238E27FC236}">
                <a16:creationId xmlns:a16="http://schemas.microsoft.com/office/drawing/2014/main" id="{852C56D3-BAEC-6DDA-B7A2-D22D063789A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3727"/>
          <a:stretch/>
        </p:blipFill>
        <p:spPr>
          <a:xfrm>
            <a:off x="10204004" y="184703"/>
            <a:ext cx="1657839" cy="1040104"/>
          </a:xfrm>
          <a:prstGeom prst="rect">
            <a:avLst/>
          </a:prstGeom>
        </p:spPr>
      </p:pic>
      <p:pic>
        <p:nvPicPr>
          <p:cNvPr id="2" name="Grafik 1" descr="Ein Bild, das Menschliches Gesicht, Person, Lächeln, Kleidung enthält.&#10;&#10;Beschreibung automatisch generiert.">
            <a:extLst>
              <a:ext uri="{FF2B5EF4-FFF2-40B4-BE49-F238E27FC236}">
                <a16:creationId xmlns:a16="http://schemas.microsoft.com/office/drawing/2014/main" id="{AED891F5-1FAB-2B38-5B15-52303EA869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4893" y="2033588"/>
            <a:ext cx="2664620" cy="2278857"/>
          </a:xfrm>
          <a:prstGeom prst="rect">
            <a:avLst/>
          </a:prstGeom>
        </p:spPr>
      </p:pic>
      <p:pic>
        <p:nvPicPr>
          <p:cNvPr id="6" name="Grafik 5" descr="Ein Bild, das Menschliches Gesicht, Person, Lächeln, Kleidung enthält.&#10;&#10;Beschreibung automatisch generiert.">
            <a:extLst>
              <a:ext uri="{FF2B5EF4-FFF2-40B4-BE49-F238E27FC236}">
                <a16:creationId xmlns:a16="http://schemas.microsoft.com/office/drawing/2014/main" id="{7ED541F8-714C-001F-F7C8-9C3869EC75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96275" y="1981200"/>
            <a:ext cx="2957513" cy="2371726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F28B83A8-BBA9-0F3C-1DDD-79832FDE9558}"/>
              </a:ext>
            </a:extLst>
          </p:cNvPr>
          <p:cNvSpPr txBox="1"/>
          <p:nvPr/>
        </p:nvSpPr>
        <p:spPr>
          <a:xfrm>
            <a:off x="4860098" y="4548187"/>
            <a:ext cx="3431345" cy="1938992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de-DE" sz="2400" b="1" dirty="0">
                <a:solidFill>
                  <a:srgbClr val="E4830E"/>
                </a:solidFill>
              </a:rPr>
              <a:t>Kathrin Schwerzmann</a:t>
            </a:r>
          </a:p>
          <a:p>
            <a:r>
              <a:rPr lang="de-DE" sz="2400" dirty="0">
                <a:solidFill>
                  <a:srgbClr val="E4830E"/>
                </a:solidFill>
              </a:rPr>
              <a:t>Teams:</a:t>
            </a:r>
          </a:p>
          <a:p>
            <a:r>
              <a:rPr lang="de-DE" sz="2400" dirty="0" err="1">
                <a:solidFill>
                  <a:srgbClr val="E4830E"/>
                </a:solidFill>
              </a:rPr>
              <a:t>Längi</a:t>
            </a:r>
            <a:r>
              <a:rPr lang="de-DE" sz="2400" dirty="0">
                <a:solidFill>
                  <a:srgbClr val="E4830E"/>
                </a:solidFill>
              </a:rPr>
              <a:t> und </a:t>
            </a:r>
            <a:r>
              <a:rPr lang="de-DE" sz="2400" dirty="0" err="1">
                <a:solidFill>
                  <a:srgbClr val="E4830E"/>
                </a:solidFill>
              </a:rPr>
              <a:t>Münchacker</a:t>
            </a:r>
            <a:r>
              <a:rPr lang="de-DE" sz="2400" dirty="0">
                <a:solidFill>
                  <a:srgbClr val="E4830E"/>
                </a:solidFill>
              </a:rPr>
              <a:t> inkl. der zugehörigen Kindergärten</a:t>
            </a:r>
            <a:endParaRPr lang="de-DE" sz="2400"/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B0A152E2-7F05-D0E2-1C9C-228F45DD8D1F}"/>
              </a:ext>
            </a:extLst>
          </p:cNvPr>
          <p:cNvSpPr txBox="1"/>
          <p:nvPr/>
        </p:nvSpPr>
        <p:spPr>
          <a:xfrm>
            <a:off x="8294464" y="4548187"/>
            <a:ext cx="3431345" cy="1938992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de-DE" sz="2400" b="1" dirty="0">
                <a:solidFill>
                  <a:srgbClr val="E4830E"/>
                </a:solidFill>
              </a:rPr>
              <a:t>Caroline </a:t>
            </a:r>
            <a:r>
              <a:rPr lang="de-DE" sz="2400" b="1" dirty="0" err="1">
                <a:solidFill>
                  <a:srgbClr val="E4830E"/>
                </a:solidFill>
              </a:rPr>
              <a:t>Litzius</a:t>
            </a:r>
            <a:endParaRPr lang="de-DE" sz="2400" b="1" dirty="0">
              <a:solidFill>
                <a:srgbClr val="E4830E"/>
              </a:solidFill>
            </a:endParaRPr>
          </a:p>
          <a:p>
            <a:r>
              <a:rPr lang="de-DE" sz="2400" dirty="0">
                <a:solidFill>
                  <a:srgbClr val="E4830E"/>
                </a:solidFill>
              </a:rPr>
              <a:t>Team:</a:t>
            </a:r>
          </a:p>
          <a:p>
            <a:r>
              <a:rPr lang="de-DE" sz="2400" dirty="0" err="1">
                <a:solidFill>
                  <a:srgbClr val="E4830E"/>
                </a:solidFill>
              </a:rPr>
              <a:t>Grossmatt</a:t>
            </a:r>
            <a:r>
              <a:rPr lang="de-DE" sz="2400" dirty="0">
                <a:solidFill>
                  <a:srgbClr val="E4830E"/>
                </a:solidFill>
              </a:rPr>
              <a:t> </a:t>
            </a:r>
            <a:endParaRPr lang="de-DE" sz="2400" dirty="0">
              <a:solidFill>
                <a:srgbClr val="000000"/>
              </a:solidFill>
            </a:endParaRPr>
          </a:p>
          <a:p>
            <a:r>
              <a:rPr lang="de-DE" sz="2400" dirty="0">
                <a:solidFill>
                  <a:srgbClr val="E4830E"/>
                </a:solidFill>
              </a:rPr>
              <a:t>inkl. der zugehörigen</a:t>
            </a:r>
          </a:p>
          <a:p>
            <a:r>
              <a:rPr lang="de-DE" sz="2400" dirty="0">
                <a:solidFill>
                  <a:srgbClr val="E4830E"/>
                </a:solidFill>
              </a:rPr>
              <a:t>Kindergärten</a:t>
            </a:r>
            <a:endParaRPr lang="de-DE" sz="2400" dirty="0"/>
          </a:p>
        </p:txBody>
      </p:sp>
    </p:spTree>
    <p:extLst>
      <p:ext uri="{BB962C8B-B14F-4D97-AF65-F5344CB8AC3E}">
        <p14:creationId xmlns:p14="http://schemas.microsoft.com/office/powerpoint/2010/main" val="202266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feld 11">
            <a:extLst>
              <a:ext uri="{FF2B5EF4-FFF2-40B4-BE49-F238E27FC236}">
                <a16:creationId xmlns:a16="http://schemas.microsoft.com/office/drawing/2014/main" id="{BCFEA21C-90C0-9C24-B6BC-D8E888DE4E6E}"/>
              </a:ext>
            </a:extLst>
          </p:cNvPr>
          <p:cNvSpPr txBox="1"/>
          <p:nvPr/>
        </p:nvSpPr>
        <p:spPr>
          <a:xfrm>
            <a:off x="4846438" y="516206"/>
            <a:ext cx="5361817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de-DE" sz="3600" b="1">
                <a:solidFill>
                  <a:srgbClr val="E4830E"/>
                </a:solidFill>
                <a:latin typeface="Arial"/>
                <a:ea typeface="Roboto"/>
                <a:cs typeface="Arial"/>
              </a:rPr>
              <a:t>Schulleitung</a:t>
            </a:r>
            <a:endParaRPr lang="de-DE">
              <a:solidFill>
                <a:srgbClr val="000000"/>
              </a:solidFill>
              <a:latin typeface="Aptos" panose="02110004020202020204"/>
              <a:ea typeface="Roboto"/>
              <a:cs typeface="Arial"/>
            </a:endParaRPr>
          </a:p>
          <a:p>
            <a:pPr algn="ctr"/>
            <a:r>
              <a:rPr lang="de-DE" sz="3600" b="1" dirty="0">
                <a:solidFill>
                  <a:srgbClr val="E4830E"/>
                </a:solidFill>
                <a:latin typeface="Arial"/>
                <a:ea typeface="Roboto"/>
                <a:cs typeface="Arial"/>
              </a:rPr>
              <a:t>www.schule.pratteln.ch</a:t>
            </a:r>
          </a:p>
        </p:txBody>
      </p:sp>
      <p:pic>
        <p:nvPicPr>
          <p:cNvPr id="4" name="Grafik 3" descr="Illustration von Segelbooten auf einem See">
            <a:extLst>
              <a:ext uri="{FF2B5EF4-FFF2-40B4-BE49-F238E27FC236}">
                <a16:creationId xmlns:a16="http://schemas.microsoft.com/office/drawing/2014/main" id="{5BBFABA2-CFEE-8AD8-FAD4-DE006DE0025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3685" r="33685"/>
          <a:stretch/>
        </p:blipFill>
        <p:spPr>
          <a:xfrm>
            <a:off x="-3966" y="-2082"/>
            <a:ext cx="3807993" cy="6860123"/>
          </a:xfrm>
          <a:prstGeom prst="rect">
            <a:avLst/>
          </a:prstGeom>
        </p:spPr>
      </p:pic>
      <p:pic>
        <p:nvPicPr>
          <p:cNvPr id="3" name="Grafik 2" descr="Ein Bild, das Schrift, Text, Reihe, Design enthält.&#10;&#10;Beschreibung automatisch generiert.">
            <a:extLst>
              <a:ext uri="{FF2B5EF4-FFF2-40B4-BE49-F238E27FC236}">
                <a16:creationId xmlns:a16="http://schemas.microsoft.com/office/drawing/2014/main" id="{852C56D3-BAEC-6DDA-B7A2-D22D063789A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3727"/>
          <a:stretch/>
        </p:blipFill>
        <p:spPr>
          <a:xfrm>
            <a:off x="10204004" y="184703"/>
            <a:ext cx="1657839" cy="1040104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F28B83A8-BBA9-0F3C-1DDD-79832FDE9558}"/>
              </a:ext>
            </a:extLst>
          </p:cNvPr>
          <p:cNvSpPr txBox="1"/>
          <p:nvPr/>
        </p:nvSpPr>
        <p:spPr>
          <a:xfrm>
            <a:off x="4860098" y="4548187"/>
            <a:ext cx="3431345" cy="1938992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de-DE" sz="2400" b="1" dirty="0">
                <a:solidFill>
                  <a:srgbClr val="E4830E"/>
                </a:solidFill>
              </a:rPr>
              <a:t>Daniela </a:t>
            </a:r>
            <a:r>
              <a:rPr lang="de-DE" sz="2400" b="1" dirty="0" err="1">
                <a:solidFill>
                  <a:srgbClr val="E4830E"/>
                </a:solidFill>
              </a:rPr>
              <a:t>Gloor</a:t>
            </a:r>
            <a:endParaRPr lang="de-DE" sz="2400" b="1">
              <a:solidFill>
                <a:srgbClr val="E4830E"/>
              </a:solidFill>
            </a:endParaRPr>
          </a:p>
          <a:p>
            <a:r>
              <a:rPr lang="de-DE" sz="2400" dirty="0">
                <a:solidFill>
                  <a:srgbClr val="E4830E"/>
                </a:solidFill>
              </a:rPr>
              <a:t>Team:</a:t>
            </a:r>
          </a:p>
          <a:p>
            <a:r>
              <a:rPr lang="de-DE" sz="2400" err="1">
                <a:solidFill>
                  <a:srgbClr val="E4830E"/>
                </a:solidFill>
              </a:rPr>
              <a:t>Aegelmatt</a:t>
            </a:r>
            <a:r>
              <a:rPr lang="de-DE" sz="2400" dirty="0">
                <a:solidFill>
                  <a:srgbClr val="E4830E"/>
                </a:solidFill>
              </a:rPr>
              <a:t> </a:t>
            </a:r>
            <a:endParaRPr lang="de-DE" sz="2400">
              <a:solidFill>
                <a:srgbClr val="000000"/>
              </a:solidFill>
            </a:endParaRPr>
          </a:p>
          <a:p>
            <a:r>
              <a:rPr lang="de-DE" sz="2400" dirty="0">
                <a:solidFill>
                  <a:srgbClr val="E4830E"/>
                </a:solidFill>
              </a:rPr>
              <a:t>inkl. der zugehörigen Kindergärten</a:t>
            </a:r>
            <a:endParaRPr lang="de-DE" sz="2400"/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B0A152E2-7F05-D0E2-1C9C-228F45DD8D1F}"/>
              </a:ext>
            </a:extLst>
          </p:cNvPr>
          <p:cNvSpPr txBox="1"/>
          <p:nvPr/>
        </p:nvSpPr>
        <p:spPr>
          <a:xfrm>
            <a:off x="8487647" y="4537455"/>
            <a:ext cx="3431345" cy="1200329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de-DE" sz="2400" b="1" dirty="0">
                <a:solidFill>
                  <a:srgbClr val="E4830E"/>
                </a:solidFill>
              </a:rPr>
              <a:t>Regula Ineichen</a:t>
            </a:r>
            <a:endParaRPr lang="de-DE" dirty="0"/>
          </a:p>
          <a:p>
            <a:r>
              <a:rPr lang="de-DE" sz="2400" dirty="0">
                <a:solidFill>
                  <a:srgbClr val="E4830E"/>
                </a:solidFill>
              </a:rPr>
              <a:t>Teams:</a:t>
            </a:r>
          </a:p>
          <a:p>
            <a:r>
              <a:rPr lang="de-DE" sz="2400" dirty="0" err="1">
                <a:solidFill>
                  <a:srgbClr val="E4830E"/>
                </a:solidFill>
              </a:rPr>
              <a:t>Erlimatt</a:t>
            </a:r>
            <a:r>
              <a:rPr lang="de-DE" sz="2400" dirty="0">
                <a:solidFill>
                  <a:srgbClr val="E4830E"/>
                </a:solidFill>
              </a:rPr>
              <a:t> 1 und </a:t>
            </a:r>
            <a:r>
              <a:rPr lang="de-DE" sz="2400" dirty="0" err="1">
                <a:solidFill>
                  <a:srgbClr val="E4830E"/>
                </a:solidFill>
              </a:rPr>
              <a:t>Erlimatt</a:t>
            </a:r>
            <a:r>
              <a:rPr lang="de-DE" sz="2400" dirty="0">
                <a:solidFill>
                  <a:srgbClr val="E4830E"/>
                </a:solidFill>
              </a:rPr>
              <a:t> 2</a:t>
            </a:r>
          </a:p>
        </p:txBody>
      </p:sp>
      <p:pic>
        <p:nvPicPr>
          <p:cNvPr id="5" name="Grafik 4" descr="Ein Bild, das Menschliches Gesicht, Person, Lächeln, Kragen enthält.&#10;&#10;Beschreibung automatisch generiert.">
            <a:extLst>
              <a:ext uri="{FF2B5EF4-FFF2-40B4-BE49-F238E27FC236}">
                <a16:creationId xmlns:a16="http://schemas.microsoft.com/office/drawing/2014/main" id="{C5576F20-6775-CCD1-7728-E91C022AE5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4726" y="2065919"/>
            <a:ext cx="3149422" cy="2468585"/>
          </a:xfrm>
          <a:prstGeom prst="rect">
            <a:avLst/>
          </a:prstGeom>
        </p:spPr>
      </p:pic>
      <p:pic>
        <p:nvPicPr>
          <p:cNvPr id="7" name="Grafik 6" descr="Ein Bild, das Menschliches Gesicht, Person, Lächeln, Schal enthält.&#10;&#10;Beschreibung automatisch generiert.">
            <a:extLst>
              <a:ext uri="{FF2B5EF4-FFF2-40B4-BE49-F238E27FC236}">
                <a16:creationId xmlns:a16="http://schemas.microsoft.com/office/drawing/2014/main" id="{0847E161-0225-98F5-7D9F-AE437A6132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89122" y="2061558"/>
            <a:ext cx="3155728" cy="2477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8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feld 11">
            <a:extLst>
              <a:ext uri="{FF2B5EF4-FFF2-40B4-BE49-F238E27FC236}">
                <a16:creationId xmlns:a16="http://schemas.microsoft.com/office/drawing/2014/main" id="{BCFEA21C-90C0-9C24-B6BC-D8E888DE4E6E}"/>
              </a:ext>
            </a:extLst>
          </p:cNvPr>
          <p:cNvSpPr txBox="1"/>
          <p:nvPr/>
        </p:nvSpPr>
        <p:spPr>
          <a:xfrm>
            <a:off x="4846438" y="516206"/>
            <a:ext cx="5361817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de-DE" sz="3600" b="1">
                <a:solidFill>
                  <a:srgbClr val="E4830E"/>
                </a:solidFill>
                <a:latin typeface="Arial"/>
                <a:ea typeface="Roboto"/>
                <a:cs typeface="Arial"/>
              </a:rPr>
              <a:t>Schulleitung</a:t>
            </a:r>
            <a:endParaRPr lang="de-DE">
              <a:solidFill>
                <a:srgbClr val="000000"/>
              </a:solidFill>
              <a:latin typeface="Aptos" panose="02110004020202020204"/>
              <a:ea typeface="Roboto"/>
              <a:cs typeface="Arial"/>
            </a:endParaRPr>
          </a:p>
          <a:p>
            <a:pPr algn="ctr"/>
            <a:r>
              <a:rPr lang="de-DE" sz="3600" b="1" dirty="0">
                <a:solidFill>
                  <a:srgbClr val="E4830E"/>
                </a:solidFill>
                <a:latin typeface="Arial"/>
                <a:ea typeface="Roboto"/>
                <a:cs typeface="Arial"/>
              </a:rPr>
              <a:t>www.schule.pratteln.ch</a:t>
            </a:r>
          </a:p>
        </p:txBody>
      </p:sp>
      <p:pic>
        <p:nvPicPr>
          <p:cNvPr id="4" name="Grafik 3" descr="Illustration von Segelbooten auf einem See">
            <a:extLst>
              <a:ext uri="{FF2B5EF4-FFF2-40B4-BE49-F238E27FC236}">
                <a16:creationId xmlns:a16="http://schemas.microsoft.com/office/drawing/2014/main" id="{5BBFABA2-CFEE-8AD8-FAD4-DE006DE0025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3685" r="33685"/>
          <a:stretch/>
        </p:blipFill>
        <p:spPr>
          <a:xfrm>
            <a:off x="-3966" y="-2082"/>
            <a:ext cx="3807993" cy="6860123"/>
          </a:xfrm>
          <a:prstGeom prst="rect">
            <a:avLst/>
          </a:prstGeom>
        </p:spPr>
      </p:pic>
      <p:pic>
        <p:nvPicPr>
          <p:cNvPr id="3" name="Grafik 2" descr="Ein Bild, das Schrift, Text, Reihe, Design enthält.&#10;&#10;Beschreibung automatisch generiert.">
            <a:extLst>
              <a:ext uri="{FF2B5EF4-FFF2-40B4-BE49-F238E27FC236}">
                <a16:creationId xmlns:a16="http://schemas.microsoft.com/office/drawing/2014/main" id="{852C56D3-BAEC-6DDA-B7A2-D22D063789A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3727"/>
          <a:stretch/>
        </p:blipFill>
        <p:spPr>
          <a:xfrm>
            <a:off x="10204004" y="184703"/>
            <a:ext cx="1657839" cy="1040104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F28B83A8-BBA9-0F3C-1DDD-79832FDE9558}"/>
              </a:ext>
            </a:extLst>
          </p:cNvPr>
          <p:cNvSpPr txBox="1"/>
          <p:nvPr/>
        </p:nvSpPr>
        <p:spPr>
          <a:xfrm>
            <a:off x="6098348" y="4762500"/>
            <a:ext cx="3431345" cy="1200329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de-DE" sz="2400" b="1" dirty="0">
                <a:solidFill>
                  <a:srgbClr val="E4830E"/>
                </a:solidFill>
              </a:rPr>
              <a:t>Frank Säger</a:t>
            </a:r>
          </a:p>
          <a:p>
            <a:r>
              <a:rPr lang="de-DE" sz="2400" dirty="0">
                <a:solidFill>
                  <a:srgbClr val="E4830E"/>
                </a:solidFill>
              </a:rPr>
              <a:t>Zuständig für:</a:t>
            </a:r>
          </a:p>
          <a:p>
            <a:r>
              <a:rPr lang="de-DE" sz="2400" dirty="0">
                <a:solidFill>
                  <a:srgbClr val="E4830E"/>
                </a:solidFill>
              </a:rPr>
              <a:t>IT und Lehrmittel</a:t>
            </a:r>
          </a:p>
        </p:txBody>
      </p:sp>
      <p:pic>
        <p:nvPicPr>
          <p:cNvPr id="6" name="Grafik 5" descr="Ein Bild, das Menschliches Gesicht, Kleidung, Person, Lächeln enthält.&#10;&#10;Beschreibung automatisch generiert.">
            <a:extLst>
              <a:ext uri="{FF2B5EF4-FFF2-40B4-BE49-F238E27FC236}">
                <a16:creationId xmlns:a16="http://schemas.microsoft.com/office/drawing/2014/main" id="{3A453CBD-9AEF-24B3-475E-2EA6CFEF48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3619" y="2019299"/>
            <a:ext cx="3148014" cy="265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515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feld 11">
            <a:extLst>
              <a:ext uri="{FF2B5EF4-FFF2-40B4-BE49-F238E27FC236}">
                <a16:creationId xmlns:a16="http://schemas.microsoft.com/office/drawing/2014/main" id="{BCFEA21C-90C0-9C24-B6BC-D8E888DE4E6E}"/>
              </a:ext>
            </a:extLst>
          </p:cNvPr>
          <p:cNvSpPr txBox="1"/>
          <p:nvPr/>
        </p:nvSpPr>
        <p:spPr>
          <a:xfrm>
            <a:off x="4398915" y="1580587"/>
            <a:ext cx="6256864" cy="126188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de-DE" sz="3200" b="1" dirty="0">
                <a:solidFill>
                  <a:srgbClr val="E4830E"/>
                </a:solidFill>
                <a:latin typeface="Arial"/>
                <a:ea typeface="Roboto"/>
                <a:cs typeface="Arial"/>
              </a:rPr>
              <a:t>Integrierter Musikunterricht</a:t>
            </a:r>
          </a:p>
          <a:p>
            <a:pPr algn="ctr"/>
            <a:r>
              <a:rPr lang="de-DE" sz="4400" b="1" dirty="0">
                <a:solidFill>
                  <a:srgbClr val="E4830E"/>
                </a:solidFill>
                <a:latin typeface="Arial"/>
                <a:ea typeface="Roboto"/>
                <a:cs typeface="Arial"/>
              </a:rPr>
              <a:t>KMS</a:t>
            </a:r>
          </a:p>
        </p:txBody>
      </p:sp>
      <p:pic>
        <p:nvPicPr>
          <p:cNvPr id="4" name="Grafik 3" descr="Erwachsener und Kind beim Klavierspielen">
            <a:extLst>
              <a:ext uri="{FF2B5EF4-FFF2-40B4-BE49-F238E27FC236}">
                <a16:creationId xmlns:a16="http://schemas.microsoft.com/office/drawing/2014/main" id="{5BBFABA2-CFEE-8AD8-FAD4-DE006DE0025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1497" r="31497"/>
          <a:stretch/>
        </p:blipFill>
        <p:spPr>
          <a:xfrm>
            <a:off x="-3966" y="-2082"/>
            <a:ext cx="3807993" cy="6860123"/>
          </a:xfrm>
          <a:prstGeom prst="rect">
            <a:avLst/>
          </a:prstGeom>
        </p:spPr>
      </p:pic>
      <p:pic>
        <p:nvPicPr>
          <p:cNvPr id="3" name="Grafik 2" descr="Ein Bild, das Schrift, Text, Reihe, Design enthält.&#10;&#10;Beschreibung automatisch generiert.">
            <a:extLst>
              <a:ext uri="{FF2B5EF4-FFF2-40B4-BE49-F238E27FC236}">
                <a16:creationId xmlns:a16="http://schemas.microsoft.com/office/drawing/2014/main" id="{852C56D3-BAEC-6DDA-B7A2-D22D063789A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3727"/>
          <a:stretch/>
        </p:blipFill>
        <p:spPr>
          <a:xfrm>
            <a:off x="10204004" y="184703"/>
            <a:ext cx="1657839" cy="1040104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F28B83A8-BBA9-0F3C-1DDD-79832FDE9558}"/>
              </a:ext>
            </a:extLst>
          </p:cNvPr>
          <p:cNvSpPr txBox="1"/>
          <p:nvPr/>
        </p:nvSpPr>
        <p:spPr>
          <a:xfrm>
            <a:off x="4147235" y="3198251"/>
            <a:ext cx="7422773" cy="1877437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de-DE" sz="2400" b="1" dirty="0">
                <a:solidFill>
                  <a:srgbClr val="E4830E"/>
                </a:solidFill>
              </a:rPr>
              <a:t>Instrumental Unterricht während dem Schulunterricht.</a:t>
            </a:r>
            <a:endParaRPr lang="de-DE" sz="2400" dirty="0">
              <a:solidFill>
                <a:srgbClr val="E4830E"/>
              </a:solidFill>
            </a:endParaRPr>
          </a:p>
          <a:p>
            <a:pPr algn="ctr"/>
            <a:endParaRPr lang="de-DE" sz="2400" b="1" dirty="0">
              <a:solidFill>
                <a:srgbClr val="E4830E"/>
              </a:solidFill>
            </a:endParaRPr>
          </a:p>
          <a:p>
            <a:pPr algn="ctr"/>
            <a:r>
              <a:rPr lang="de-DE" sz="2000" dirty="0">
                <a:solidFill>
                  <a:srgbClr val="E4830E"/>
                </a:solidFill>
                <a:ea typeface="+mn-lt"/>
                <a:cs typeface="+mn-lt"/>
                <a:hlinkClick r:id="rId4"/>
              </a:rPr>
              <a:t>https://vimeo.com/886117062/62fbef13ae?share=copy</a:t>
            </a:r>
            <a:endParaRPr lang="de-DE" sz="2000" dirty="0"/>
          </a:p>
          <a:p>
            <a:pPr algn="ctr"/>
            <a:endParaRPr lang="de-DE" sz="2400" b="1" dirty="0">
              <a:solidFill>
                <a:srgbClr val="E4830E"/>
              </a:solidFill>
            </a:endParaRPr>
          </a:p>
          <a:p>
            <a:pPr algn="ctr"/>
            <a:endParaRPr lang="de-DE" sz="2400" b="1" dirty="0">
              <a:solidFill>
                <a:srgbClr val="E483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0073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feld 11">
            <a:extLst>
              <a:ext uri="{FF2B5EF4-FFF2-40B4-BE49-F238E27FC236}">
                <a16:creationId xmlns:a16="http://schemas.microsoft.com/office/drawing/2014/main" id="{BCFEA21C-90C0-9C24-B6BC-D8E888DE4E6E}"/>
              </a:ext>
            </a:extLst>
          </p:cNvPr>
          <p:cNvSpPr txBox="1"/>
          <p:nvPr/>
        </p:nvSpPr>
        <p:spPr>
          <a:xfrm>
            <a:off x="4739785" y="2224531"/>
            <a:ext cx="7122058" cy="280076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de-DE" sz="4400" b="1" dirty="0">
                <a:solidFill>
                  <a:srgbClr val="E4830E"/>
                </a:solidFill>
                <a:latin typeface="Arial"/>
                <a:ea typeface="Roboto"/>
                <a:cs typeface="Arial"/>
              </a:rPr>
              <a:t>Wir freuen uns Ihr Kind am </a:t>
            </a:r>
            <a:r>
              <a:rPr lang="de-DE" sz="4400" b="1" u="sng" dirty="0">
                <a:solidFill>
                  <a:srgbClr val="E4830E"/>
                </a:solidFill>
                <a:latin typeface="Arial"/>
                <a:ea typeface="Roboto"/>
                <a:cs typeface="Arial"/>
              </a:rPr>
              <a:t>10. August 2026 </a:t>
            </a:r>
          </a:p>
          <a:p>
            <a:pPr algn="ctr"/>
            <a:r>
              <a:rPr lang="de-DE" sz="4400" b="1" dirty="0">
                <a:solidFill>
                  <a:srgbClr val="E4830E"/>
                </a:solidFill>
                <a:latin typeface="Arial"/>
                <a:ea typeface="Roboto"/>
                <a:cs typeface="Arial"/>
              </a:rPr>
              <a:t>in der 1. Klasse </a:t>
            </a:r>
            <a:endParaRPr lang="de-DE" sz="4400" dirty="0">
              <a:solidFill>
                <a:srgbClr val="000000"/>
              </a:solidFill>
              <a:latin typeface="Aptos" panose="02110004020202020204"/>
              <a:ea typeface="Roboto"/>
              <a:cs typeface="Arial"/>
            </a:endParaRPr>
          </a:p>
          <a:p>
            <a:pPr algn="ctr"/>
            <a:r>
              <a:rPr lang="de-DE" sz="4400" b="1" dirty="0" err="1">
                <a:solidFill>
                  <a:srgbClr val="E4830E"/>
                </a:solidFill>
                <a:latin typeface="Arial"/>
                <a:ea typeface="Roboto"/>
                <a:cs typeface="Arial"/>
              </a:rPr>
              <a:t>begrüssen</a:t>
            </a:r>
            <a:r>
              <a:rPr lang="de-DE" sz="4400" b="1" dirty="0">
                <a:solidFill>
                  <a:srgbClr val="E4830E"/>
                </a:solidFill>
                <a:latin typeface="Arial"/>
                <a:ea typeface="Roboto"/>
                <a:cs typeface="Arial"/>
              </a:rPr>
              <a:t> zu dürfen!</a:t>
            </a:r>
            <a:endParaRPr lang="de-DE" sz="4400" dirty="0"/>
          </a:p>
        </p:txBody>
      </p:sp>
      <p:pic>
        <p:nvPicPr>
          <p:cNvPr id="3" name="Grafik 2" descr="Ein Bild, das Schrift, Text, Reihe, Design enthält.&#10;&#10;Beschreibung automatisch generiert.">
            <a:extLst>
              <a:ext uri="{FF2B5EF4-FFF2-40B4-BE49-F238E27FC236}">
                <a16:creationId xmlns:a16="http://schemas.microsoft.com/office/drawing/2014/main" id="{852C56D3-BAEC-6DDA-B7A2-D22D063789A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727"/>
          <a:stretch/>
        </p:blipFill>
        <p:spPr>
          <a:xfrm>
            <a:off x="10204004" y="184703"/>
            <a:ext cx="1657839" cy="1040104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707C802F-8CF3-4CD5-B221-970C66F368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000625" cy="6924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004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feld 11">
            <a:extLst>
              <a:ext uri="{FF2B5EF4-FFF2-40B4-BE49-F238E27FC236}">
                <a16:creationId xmlns:a16="http://schemas.microsoft.com/office/drawing/2014/main" id="{BCFEA21C-90C0-9C24-B6BC-D8E888DE4E6E}"/>
              </a:ext>
            </a:extLst>
          </p:cNvPr>
          <p:cNvSpPr txBox="1"/>
          <p:nvPr/>
        </p:nvSpPr>
        <p:spPr>
          <a:xfrm>
            <a:off x="5552330" y="2274168"/>
            <a:ext cx="7340835" cy="230832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de-DE" sz="4800" b="1" dirty="0">
                <a:solidFill>
                  <a:srgbClr val="E4830E"/>
                </a:solidFill>
                <a:latin typeface="Arial"/>
                <a:ea typeface="Roboto"/>
                <a:cs typeface="Arial"/>
              </a:rPr>
              <a:t>Vielen Dank </a:t>
            </a:r>
            <a:endParaRPr lang="de-DE"/>
          </a:p>
          <a:p>
            <a:pPr algn="ctr"/>
            <a:r>
              <a:rPr lang="de-DE" sz="4800" b="1" dirty="0">
                <a:solidFill>
                  <a:srgbClr val="E4830E"/>
                </a:solidFill>
                <a:latin typeface="Arial"/>
                <a:ea typeface="Roboto"/>
                <a:cs typeface="Arial"/>
              </a:rPr>
              <a:t>für Ihre Aufmerksamkeit!</a:t>
            </a:r>
            <a:endParaRPr lang="de-DE"/>
          </a:p>
        </p:txBody>
      </p:sp>
      <p:pic>
        <p:nvPicPr>
          <p:cNvPr id="3" name="Grafik 2" descr="Ein Bild, das Schrift, Text, Reihe, Design enthält.&#10;&#10;Beschreibung automatisch generiert.">
            <a:extLst>
              <a:ext uri="{FF2B5EF4-FFF2-40B4-BE49-F238E27FC236}">
                <a16:creationId xmlns:a16="http://schemas.microsoft.com/office/drawing/2014/main" id="{852C56D3-BAEC-6DDA-B7A2-D22D063789A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727"/>
          <a:stretch/>
        </p:blipFill>
        <p:spPr>
          <a:xfrm>
            <a:off x="10204004" y="184703"/>
            <a:ext cx="1657839" cy="1040104"/>
          </a:xfrm>
          <a:prstGeom prst="rect">
            <a:avLst/>
          </a:prstGeom>
        </p:spPr>
      </p:pic>
      <p:pic>
        <p:nvPicPr>
          <p:cNvPr id="2" name="Grafik 1" descr="Ein Bild, das Menschliches Gesicht, Person, Kleidung, Junge enthält.&#10;&#10;Beschreibung automatisch generiert.">
            <a:extLst>
              <a:ext uri="{FF2B5EF4-FFF2-40B4-BE49-F238E27FC236}">
                <a16:creationId xmlns:a16="http://schemas.microsoft.com/office/drawing/2014/main" id="{8C056362-A44A-8430-E8F7-41206EFC501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795" t="99" r="22159" b="-525"/>
          <a:stretch/>
        </p:blipFill>
        <p:spPr>
          <a:xfrm>
            <a:off x="-5341" y="-2082"/>
            <a:ext cx="6578939" cy="6858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185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961</Words>
  <Application>Microsoft Office PowerPoint</Application>
  <PresentationFormat>Breitbild</PresentationFormat>
  <Paragraphs>287</Paragraphs>
  <Slides>37</Slides>
  <Notes>0</Notes>
  <HiddenSlides>6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37</vt:i4>
      </vt:variant>
    </vt:vector>
  </HeadingPairs>
  <TitlesOfParts>
    <vt:vector size="45" baseType="lpstr">
      <vt:lpstr>Aptos</vt:lpstr>
      <vt:lpstr>Aptos Display</vt:lpstr>
      <vt:lpstr>Arial</vt:lpstr>
      <vt:lpstr>Calibri</vt:lpstr>
      <vt:lpstr>Roboto</vt:lpstr>
      <vt:lpstr>Times New Roman</vt:lpstr>
      <vt:lpstr>Wingdings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Frank Säger</dc:creator>
  <cp:lastModifiedBy>Cornelia Wüthrich</cp:lastModifiedBy>
  <cp:revision>1573</cp:revision>
  <cp:lastPrinted>2024-11-12T16:05:59Z</cp:lastPrinted>
  <dcterms:created xsi:type="dcterms:W3CDTF">2024-04-20T13:56:57Z</dcterms:created>
  <dcterms:modified xsi:type="dcterms:W3CDTF">2025-12-03T08:00:25Z</dcterms:modified>
</cp:coreProperties>
</file>