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5" r:id="rId3"/>
    <p:sldId id="279" r:id="rId4"/>
    <p:sldId id="281" r:id="rId5"/>
    <p:sldId id="282" r:id="rId6"/>
    <p:sldId id="313" r:id="rId7"/>
    <p:sldId id="293" r:id="rId8"/>
    <p:sldId id="314" r:id="rId9"/>
    <p:sldId id="315" r:id="rId10"/>
    <p:sldId id="316" r:id="rId11"/>
    <p:sldId id="317" r:id="rId12"/>
    <p:sldId id="318" r:id="rId13"/>
    <p:sldId id="320" r:id="rId14"/>
    <p:sldId id="319" r:id="rId15"/>
    <p:sldId id="321" r:id="rId16"/>
    <p:sldId id="322" r:id="rId17"/>
    <p:sldId id="323" r:id="rId18"/>
    <p:sldId id="324" r:id="rId19"/>
    <p:sldId id="34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40" r:id="rId34"/>
    <p:sldId id="341" r:id="rId35"/>
    <p:sldId id="342" r:id="rId36"/>
    <p:sldId id="343" r:id="rId37"/>
    <p:sldId id="344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0E"/>
    <a:srgbClr val="FBE169"/>
    <a:srgbClr val="FDE870"/>
    <a:srgbClr val="FCE56D"/>
    <a:srgbClr val="E4840F"/>
    <a:srgbClr val="FEEC74"/>
    <a:srgbClr val="F6CB54"/>
    <a:srgbClr val="F4A548"/>
    <a:srgbClr val="53752B"/>
    <a:srgbClr val="233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F3F65-A2C5-5F19-3872-70173085B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3A6840-C7EC-812F-7327-F308EBE81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A2C9D6-1592-D7A4-2565-87A77A34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05DDCC-7D67-4E60-02CC-C41479DF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B7FF35-1CBA-3C48-A4FB-6D549B93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4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B6537-6F9A-9915-18AF-829A8D61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56A0E4B-A01C-F274-CAAF-9B0284450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690BAE-B6F3-416B-D45C-23DEE2B1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561603-8BB9-EC76-3969-DB29AC15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C14484-DF8F-5E68-3C6A-89000842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5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A0DB16B-BD21-333C-6DA2-A8E92B111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23707A7-9C1D-A49F-C897-BB54C6E70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8317DB-49BB-9282-1EE6-BE3A0AE4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E1C97-708F-C5E0-FEA7-850A374B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923DCA-B5C1-C3AA-0B0C-7D9892B3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1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D6B91-67E3-CDBF-6F79-9D34A6CA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F56054-93BD-540C-B9BE-A7D7C0C5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61A1A4-F724-B045-DADC-1AA8FDB8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526672-A052-A34E-6977-B0270D70F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A2B556-B2D2-24F1-D310-C133E6C3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55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6DF66-5A41-6E4B-AAD0-B4FCA29A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0886CF-02B8-133C-213A-E9549F658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686367-2EF9-5A27-C19B-AB7ADC97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E85B5B-C7DF-EB10-CD6E-F5A02108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EE0C7A-E2AA-86B5-152D-7A4D9AAA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10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E396F-D1E0-9512-B0C2-ECFB9ED5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5BF31F-76EA-9F03-8E01-3CCE63B86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1132D7-9D5E-0C75-67E1-A163C24DA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961167-05FF-C764-B755-5D1CAB49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B40437-C16C-281E-B442-6FDC12B8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05E33C-2108-D081-3C0C-947D7EF6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7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AC40B-2C90-A9B5-8D72-2E675F28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AE4549-607C-0D4E-039B-22C7B8F5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60467E-3B4D-A6D7-887C-3A40CFDA1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B3C126-80E8-3040-73A8-30D3B8542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FC298CF-27A6-CDDB-44CC-8A17C3C6A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B891D2C-4662-F6C6-D7A7-98E1FE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090441-404F-70AC-5F22-9EC2FD99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ED8495F-2D50-EF44-3307-C955AE80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20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D657C-83FA-EB74-433B-BB893CDD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03D143-D391-645F-7AC9-0445B2FD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366F81-AC82-A02A-8F32-508979E2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62B4EE-BC21-3922-AE5F-C1DE8A66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12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6A863-2975-A870-59F2-966CB7C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E6A886-AF74-60BC-20E0-8D8A6025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BAB1F5-1D14-A14D-BCDE-78E8AFFB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5E875-7552-7CB1-5004-7A8FF60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9D1CF0-8176-5935-4AC2-77542CAA6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CB9515-4244-4468-CFA6-D4B647A3D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D33E63-4EE6-3E4B-E37C-D10B24BA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91F175-9CB3-88A3-CB48-4055516D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85337F-E8A0-0BC9-2360-24287746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5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59362-003A-FD74-36FB-8BA8931F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5CE690-D49D-B86A-302B-41AAC3041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4EDAE3-E05F-4F06-D632-A4F2180B3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218201-9956-6425-ED2F-03EE47CC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B59E2-4E78-9805-3F29-50D91E56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7E7096-FE73-B69B-81CD-7015DFCD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44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A18B154-2F56-8A5F-1BDB-91E72D17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79547D-5AFA-8391-96C3-95935FD58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124682-739B-D6EB-EDC6-301A8718A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84EFBB-64E1-4FE5-BE82-5E5186E38341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56CB1B-8690-1E4F-B0A0-897849868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6FAF0C-32A8-10CC-E876-1F7D28ECB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C36F67-A94D-4B4B-B013-7EB36672DE7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1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ta.ch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imone.hindermann@pratteln.ch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icole.burtscher@pratteln.ch" TargetMode="External"/><Relationship Id="rId5" Type="http://schemas.openxmlformats.org/officeDocument/2006/relationships/hyperlink" Target="mailto:daniela.baumgartner@pratteln.ch" TargetMode="External"/><Relationship Id="rId4" Type="http://schemas.openxmlformats.org/officeDocument/2006/relationships/hyperlink" Target="mailto:alexandra.lamon@pratteln.bl.ch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meo.com/886117062/62fbef13ae?share=cop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C50C9C0-79D3-5CF9-0EEC-FE8376A4151B}"/>
              </a:ext>
            </a:extLst>
          </p:cNvPr>
          <p:cNvSpPr/>
          <p:nvPr/>
        </p:nvSpPr>
        <p:spPr>
          <a:xfrm>
            <a:off x="0" y="-5869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rgbClr val="E4830E"/>
              </a:gs>
              <a:gs pos="83000">
                <a:srgbClr val="FEEC7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fik 13" descr="Ein Bild, das Schrift, Screenshot, Text, Zahl enthält.">
            <a:extLst>
              <a:ext uri="{FF2B5EF4-FFF2-40B4-BE49-F238E27FC236}">
                <a16:creationId xmlns:a16="http://schemas.microsoft.com/office/drawing/2014/main" id="{E03ECD11-9663-B180-041A-0E7473307A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052" y="208252"/>
            <a:ext cx="1800000" cy="108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95CBE24-A282-EB08-269E-8511E628348A}"/>
              </a:ext>
            </a:extLst>
          </p:cNvPr>
          <p:cNvSpPr txBox="1"/>
          <p:nvPr/>
        </p:nvSpPr>
        <p:spPr>
          <a:xfrm>
            <a:off x="86881" y="1498693"/>
            <a:ext cx="1219200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9000" b="1" dirty="0">
                <a:solidFill>
                  <a:srgbClr val="FDE870"/>
                </a:solidFill>
                <a:latin typeface="Roboto"/>
                <a:ea typeface="Roboto"/>
                <a:cs typeface="Roboto"/>
              </a:rPr>
              <a:t>Herzlich </a:t>
            </a:r>
          </a:p>
          <a:p>
            <a:pPr algn="ctr"/>
            <a:r>
              <a:rPr lang="de-DE" sz="9000" b="1" dirty="0">
                <a:solidFill>
                  <a:srgbClr val="FDE870"/>
                </a:solidFill>
                <a:latin typeface="Roboto"/>
                <a:ea typeface="Roboto"/>
                <a:cs typeface="Roboto"/>
              </a:rPr>
              <a:t>Willkommen </a:t>
            </a:r>
          </a:p>
          <a:p>
            <a:pPr algn="ctr"/>
            <a:r>
              <a:rPr lang="de-DE" sz="6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an der Primarstufe Pratteln</a:t>
            </a:r>
            <a:endParaRPr lang="de-DE" sz="6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8354729" y="2392491"/>
            <a:ext cx="31356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Aegelmatt</a:t>
            </a:r>
            <a:endParaRPr lang="de-DE" dirty="0" err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8121716" y="3233059"/>
            <a:ext cx="376255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Wartenbergstrasse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58</a:t>
            </a:r>
          </a:p>
          <a:p>
            <a:pPr algn="ctr"/>
            <a:endParaRPr lang="de-DE" sz="28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9 Klassen</a:t>
            </a:r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509884-0D11-409D-862B-8682DF7A1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8" t="6432" r="19053" b="-2340"/>
          <a:stretch/>
        </p:blipFill>
        <p:spPr>
          <a:xfrm>
            <a:off x="-1" y="-1"/>
            <a:ext cx="7861835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8827526" y="2334838"/>
            <a:ext cx="23474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Längi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8654064" y="3215979"/>
            <a:ext cx="2800000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Längistrasse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10</a:t>
            </a:r>
          </a:p>
          <a:p>
            <a:pPr algn="ctr"/>
            <a:endParaRPr lang="de-DE" sz="28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9 Klassen</a:t>
            </a:r>
            <a:endParaRPr lang="de-DE" sz="2800" dirty="0"/>
          </a:p>
          <a:p>
            <a:endParaRPr lang="de-DE" sz="2800" dirty="0"/>
          </a:p>
          <a:p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E5AD78E-FEF6-4D6A-9CA5-AD546EB82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260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8368477" y="2267362"/>
            <a:ext cx="32855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Münchacker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8212968" y="3190255"/>
            <a:ext cx="380859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Münchackerstrasse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20</a:t>
            </a:r>
            <a:endParaRPr lang="de-DE" dirty="0"/>
          </a:p>
          <a:p>
            <a:pPr algn="ctr"/>
            <a:endParaRPr lang="de-DE" sz="28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3 Klassen</a:t>
            </a:r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28E6E1A-99C9-4B86-88A5-6D54A177B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6" t="3713" r="200"/>
          <a:stretch/>
        </p:blipFill>
        <p:spPr>
          <a:xfrm>
            <a:off x="0" y="0"/>
            <a:ext cx="8056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3651972" y="2861615"/>
            <a:ext cx="828985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de-DE" sz="2400" b="1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800" b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Schulraum</a:t>
            </a:r>
            <a:endParaRPr lang="de-DE" sz="280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800" b="1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Klassengrössen</a:t>
            </a:r>
            <a:endParaRPr lang="de-DE" sz="2800" b="1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800" b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Schulweg</a:t>
            </a:r>
            <a:endParaRPr lang="de-DE" sz="28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Kindergarten</a:t>
            </a:r>
          </a:p>
          <a:p>
            <a:pPr marL="457200" indent="-457200" algn="ctr">
              <a:buFont typeface="Wingdings"/>
              <a:buChar char="ü"/>
            </a:pPr>
            <a:r>
              <a:rPr lang="de-DE" sz="2800" b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Geschwister</a:t>
            </a:r>
            <a:endParaRPr lang="de-DE" sz="28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Tagesbetreuung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3902150" y="1944787"/>
            <a:ext cx="828985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5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Zuteilungskriterien</a:t>
            </a:r>
            <a:endParaRPr lang="en-GB" sz="54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rafik 2" descr="Gruppe lächelnder Kinder in der Schule">
            <a:extLst>
              <a:ext uri="{FF2B5EF4-FFF2-40B4-BE49-F238E27FC236}">
                <a16:creationId xmlns:a16="http://schemas.microsoft.com/office/drawing/2014/main" id="{1177ECFA-7E99-31E4-5EE4-B5D02AF544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11" r="31011"/>
          <a:stretch/>
        </p:blipFill>
        <p:spPr>
          <a:xfrm>
            <a:off x="0" y="0"/>
            <a:ext cx="3902149" cy="6858000"/>
          </a:xfrm>
          <a:prstGeom prst="rect">
            <a:avLst/>
          </a:prstGeom>
        </p:spPr>
      </p:pic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7513211" y="2540530"/>
            <a:ext cx="40949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Standorte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7765894" y="3249820"/>
            <a:ext cx="35956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Primarstufe Pratteln</a:t>
            </a:r>
            <a:endParaRPr lang="de-DE" dirty="0"/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  <p:pic>
        <p:nvPicPr>
          <p:cNvPr id="3" name="Grafik 2" descr="Ein Bild, das Karte, Luftfotografie, Vogelperspektive, Städtebau enthält.&#10;&#10;Beschreibung automatisch generiert.">
            <a:extLst>
              <a:ext uri="{FF2B5EF4-FFF2-40B4-BE49-F238E27FC236}">
                <a16:creationId xmlns:a16="http://schemas.microsoft.com/office/drawing/2014/main" id="{791C0FA7-3130-1898-5C12-14FF4C5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39" r="-129"/>
          <a:stretch/>
        </p:blipFill>
        <p:spPr>
          <a:xfrm>
            <a:off x="131325" y="0"/>
            <a:ext cx="7508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6099640" y="3397895"/>
            <a:ext cx="5359906" cy="2731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ctr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Kein Elterntaxi</a:t>
            </a:r>
            <a:endParaRPr lang="de-DE" dirty="0"/>
          </a:p>
          <a:p>
            <a:pPr marL="457200" indent="-457200" algn="ctr">
              <a:buFont typeface="Wingdings"/>
              <a:buChar char="ü"/>
            </a:pPr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Schulwege zu </a:t>
            </a:r>
            <a:r>
              <a:rPr lang="de-DE" sz="2400" b="1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Fuss</a:t>
            </a: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ermöglichen Erfahrungen</a:t>
            </a:r>
          </a:p>
          <a:p>
            <a:pPr marL="457200" indent="-457200" algn="ctr">
              <a:buFont typeface="Wingdings"/>
              <a:buChar char="ü"/>
            </a:pPr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Verantwortung ist bei </a:t>
            </a: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den Erziehungsberechtigten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797198" y="1714978"/>
            <a:ext cx="828985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Lassen</a:t>
            </a:r>
            <a:r>
              <a:rPr lang="de-DE" sz="5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</a:t>
            </a:r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Sie Ihr Kind </a:t>
            </a:r>
            <a:endParaRPr lang="en-GB" sz="40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alleine gehen</a:t>
            </a:r>
            <a:endParaRPr lang="en-GB" sz="40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  <p:pic>
        <p:nvPicPr>
          <p:cNvPr id="2" name="Grafik 1" descr="Ein Bild, das draußen, Kleidung, Person, Baum enthält.&#10;&#10;Beschreibung automatisch generiert.">
            <a:extLst>
              <a:ext uri="{FF2B5EF4-FFF2-40B4-BE49-F238E27FC236}">
                <a16:creationId xmlns:a16="http://schemas.microsoft.com/office/drawing/2014/main" id="{44680C20-1546-03EB-BD60-912184F7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23" t="-1587" r="16053" b="1361"/>
          <a:stretch/>
        </p:blipFill>
        <p:spPr>
          <a:xfrm>
            <a:off x="3250" y="-112712"/>
            <a:ext cx="6250877" cy="69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039020" y="2387345"/>
            <a:ext cx="828985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Spätestens Januar 2026</a:t>
            </a:r>
            <a:endParaRPr lang="de-DE" dirty="0"/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Standortgespräche</a:t>
            </a:r>
          </a:p>
          <a:p>
            <a:pPr algn="ctr"/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Januar / Februar 2026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Gespräch mit Schulleitung (EK)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8. Mai 2026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Versand der Klassenzuteilung durch die Schulleitung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Dienstag 16. Juni 2025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Wellennachmittag - Besuch bei der neuen Klassenlehrperson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3906409" y="1496072"/>
            <a:ext cx="82898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Termine</a:t>
            </a:r>
            <a:endParaRPr lang="de-DE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  <p:pic>
        <p:nvPicPr>
          <p:cNvPr id="2" name="Grafik 1" descr="Reißnagel in einem Kalenderdatum">
            <a:extLst>
              <a:ext uri="{FF2B5EF4-FFF2-40B4-BE49-F238E27FC236}">
                <a16:creationId xmlns:a16="http://schemas.microsoft.com/office/drawing/2014/main" id="{44680C20-1546-03EB-BD60-912184F7B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79" t="177" r="27791" b="-353"/>
          <a:stretch/>
        </p:blipFill>
        <p:spPr>
          <a:xfrm>
            <a:off x="0" y="0"/>
            <a:ext cx="4406439" cy="68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054642" y="1496963"/>
            <a:ext cx="8289850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Stundenplan mit Blockzeiten</a:t>
            </a:r>
          </a:p>
          <a:p>
            <a:pPr algn="ctr"/>
            <a:endParaRPr lang="de-DE" sz="105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Unterricht am Montag- </a:t>
            </a:r>
            <a:r>
              <a:rPr lang="de-DE" sz="2400" b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und Dienstagnachmittag</a:t>
            </a:r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einmal bis 14.55 Uhr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einmal bis 15.45 Uhr</a:t>
            </a:r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455" y="134888"/>
            <a:ext cx="2247900" cy="1362075"/>
          </a:xfrm>
          <a:prstGeom prst="rect">
            <a:avLst/>
          </a:prstGeom>
        </p:spPr>
      </p:pic>
      <p:pic>
        <p:nvPicPr>
          <p:cNvPr id="4" name="Grafik 3" descr="Stundenzeiger um 12 Uhr und Minutenzeiger um zehn Uhr">
            <a:extLst>
              <a:ext uri="{FF2B5EF4-FFF2-40B4-BE49-F238E27FC236}">
                <a16:creationId xmlns:a16="http://schemas.microsoft.com/office/drawing/2014/main" id="{6009EB64-1887-030D-2F27-C48789B2A8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37" r="33372" b="-174"/>
          <a:stretch/>
        </p:blipFill>
        <p:spPr>
          <a:xfrm>
            <a:off x="0" y="0"/>
            <a:ext cx="4636940" cy="6869931"/>
          </a:xfrm>
          <a:prstGeom prst="rect">
            <a:avLst/>
          </a:prstGeo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A54EE9D-0287-477B-8FBD-284D64D54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160075"/>
              </p:ext>
            </p:extLst>
          </p:nvPr>
        </p:nvGraphicFramePr>
        <p:xfrm>
          <a:off x="4819485" y="3585821"/>
          <a:ext cx="7052870" cy="2556384"/>
        </p:xfrm>
        <a:graphic>
          <a:graphicData uri="http://schemas.openxmlformats.org/drawingml/2006/table">
            <a:tbl>
              <a:tblPr firstRow="1" firstCol="1" bandRow="1"/>
              <a:tblGrid>
                <a:gridCol w="1175219">
                  <a:extLst>
                    <a:ext uri="{9D8B030D-6E8A-4147-A177-3AD203B41FA5}">
                      <a16:colId xmlns:a16="http://schemas.microsoft.com/office/drawing/2014/main" val="3403743777"/>
                    </a:ext>
                  </a:extLst>
                </a:gridCol>
                <a:gridCol w="1175219">
                  <a:extLst>
                    <a:ext uri="{9D8B030D-6E8A-4147-A177-3AD203B41FA5}">
                      <a16:colId xmlns:a16="http://schemas.microsoft.com/office/drawing/2014/main" val="2252042247"/>
                    </a:ext>
                  </a:extLst>
                </a:gridCol>
                <a:gridCol w="1175219">
                  <a:extLst>
                    <a:ext uri="{9D8B030D-6E8A-4147-A177-3AD203B41FA5}">
                      <a16:colId xmlns:a16="http://schemas.microsoft.com/office/drawing/2014/main" val="2705100561"/>
                    </a:ext>
                  </a:extLst>
                </a:gridCol>
                <a:gridCol w="1175219">
                  <a:extLst>
                    <a:ext uri="{9D8B030D-6E8A-4147-A177-3AD203B41FA5}">
                      <a16:colId xmlns:a16="http://schemas.microsoft.com/office/drawing/2014/main" val="483936111"/>
                    </a:ext>
                  </a:extLst>
                </a:gridCol>
                <a:gridCol w="1302810">
                  <a:extLst>
                    <a:ext uri="{9D8B030D-6E8A-4147-A177-3AD203B41FA5}">
                      <a16:colId xmlns:a16="http://schemas.microsoft.com/office/drawing/2014/main" val="238399615"/>
                    </a:ext>
                  </a:extLst>
                </a:gridCol>
                <a:gridCol w="1049184">
                  <a:extLst>
                    <a:ext uri="{9D8B030D-6E8A-4147-A177-3AD203B41FA5}">
                      <a16:colId xmlns:a16="http://schemas.microsoft.com/office/drawing/2014/main" val="1866003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Dienstag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Mittwoch 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Donnerstag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Freitag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405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8.00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bis 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381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243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13.45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bis 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14.55 oder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15.45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589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2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035198" y="1486681"/>
            <a:ext cx="82898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Bildungsbereiche</a:t>
            </a:r>
            <a:endParaRPr lang="de-DE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525" y="156353"/>
            <a:ext cx="2247900" cy="1362075"/>
          </a:xfrm>
          <a:prstGeom prst="rect">
            <a:avLst/>
          </a:prstGeom>
        </p:spPr>
      </p:pic>
      <p:pic>
        <p:nvPicPr>
          <p:cNvPr id="2" name="Grafik 1" descr="Alte Vintage Bücher in einer Zeile">
            <a:extLst>
              <a:ext uri="{FF2B5EF4-FFF2-40B4-BE49-F238E27FC236}">
                <a16:creationId xmlns:a16="http://schemas.microsoft.com/office/drawing/2014/main" id="{44680C20-1546-03EB-BD60-912184F7B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27" r="28627"/>
          <a:stretch/>
        </p:blipFill>
        <p:spPr>
          <a:xfrm>
            <a:off x="0" y="0"/>
            <a:ext cx="4406439" cy="6872384"/>
          </a:xfrm>
          <a:prstGeom prst="rect">
            <a:avLst/>
          </a:prstGeom>
        </p:spPr>
      </p:pic>
      <p:pic>
        <p:nvPicPr>
          <p:cNvPr id="3" name="Grafik 2" descr="Ein Bild, das Text, Screenshot, Schrift, weiß enthält.&#10;&#10;Beschreibung automatisch generiert.">
            <a:extLst>
              <a:ext uri="{FF2B5EF4-FFF2-40B4-BE49-F238E27FC236}">
                <a16:creationId xmlns:a16="http://schemas.microsoft.com/office/drawing/2014/main" id="{E0E39FFD-5D37-1DD2-871D-C5E08CFCF2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207" y="2228850"/>
            <a:ext cx="2366963" cy="1745457"/>
          </a:xfrm>
          <a:prstGeom prst="rect">
            <a:avLst/>
          </a:prstGeom>
        </p:spPr>
      </p:pic>
      <p:pic>
        <p:nvPicPr>
          <p:cNvPr id="4" name="Grafik 3" descr="Ein Bild, das Text, Screenshot, Schrift, Design enthält.&#10;&#10;Beschreibung automatisch generiert.">
            <a:extLst>
              <a:ext uri="{FF2B5EF4-FFF2-40B4-BE49-F238E27FC236}">
                <a16:creationId xmlns:a16="http://schemas.microsoft.com/office/drawing/2014/main" id="{F8134B29-0E0A-B15B-9AC5-410BC9528A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24" y="2223776"/>
            <a:ext cx="2380002" cy="1729647"/>
          </a:xfrm>
          <a:prstGeom prst="rect">
            <a:avLst/>
          </a:prstGeom>
        </p:spPr>
      </p:pic>
      <p:pic>
        <p:nvPicPr>
          <p:cNvPr id="6" name="Grafik 5" descr="Ein Bild, das Text, gelb, Screenshot, Schrift enthält.&#10;&#10;Beschreibung automatisch generiert.">
            <a:extLst>
              <a:ext uri="{FF2B5EF4-FFF2-40B4-BE49-F238E27FC236}">
                <a16:creationId xmlns:a16="http://schemas.microsoft.com/office/drawing/2014/main" id="{0172A229-D4CF-EC8B-6DB9-152CE0F082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922" y="2223775"/>
            <a:ext cx="2380002" cy="1729647"/>
          </a:xfrm>
          <a:prstGeom prst="rect">
            <a:avLst/>
          </a:prstGeom>
        </p:spPr>
      </p:pic>
      <p:pic>
        <p:nvPicPr>
          <p:cNvPr id="7" name="Grafik 6" descr="Ein Bild, das Text, Screenshot, Schrift, Design enthält.&#10;&#10;Beschreibung automatisch generiert.">
            <a:extLst>
              <a:ext uri="{FF2B5EF4-FFF2-40B4-BE49-F238E27FC236}">
                <a16:creationId xmlns:a16="http://schemas.microsoft.com/office/drawing/2014/main" id="{0B208E46-2C3E-019E-5A4E-3198413466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569" y="4010572"/>
            <a:ext cx="2458660" cy="1740421"/>
          </a:xfrm>
          <a:prstGeom prst="rect">
            <a:avLst/>
          </a:prstGeom>
        </p:spPr>
      </p:pic>
      <p:pic>
        <p:nvPicPr>
          <p:cNvPr id="8" name="Grafik 7" descr="Ein Bild, das Screenshot, orange, Schrift, Text enthält.&#10;&#10;Beschreibung automatisch generiert.">
            <a:extLst>
              <a:ext uri="{FF2B5EF4-FFF2-40B4-BE49-F238E27FC236}">
                <a16:creationId xmlns:a16="http://schemas.microsoft.com/office/drawing/2014/main" id="{E8D6650E-48B6-EE60-E356-D935348532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55" y="4039771"/>
            <a:ext cx="2392492" cy="17296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7EC1FAC-1E6F-2785-03B0-32366CEC1829}"/>
              </a:ext>
            </a:extLst>
          </p:cNvPr>
          <p:cNvSpPr txBox="1"/>
          <p:nvPr/>
        </p:nvSpPr>
        <p:spPr>
          <a:xfrm>
            <a:off x="4711362" y="5881883"/>
            <a:ext cx="735571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</a:rPr>
              <a:t>*Sprache: Deutsch, Schreiben, Französisch ab </a:t>
            </a:r>
            <a:endParaRPr lang="de-DE" sz="2400" b="1">
              <a:solidFill>
                <a:srgbClr val="E4830E"/>
              </a:solidFill>
            </a:endParaRPr>
          </a:p>
          <a:p>
            <a:r>
              <a:rPr lang="de-DE" sz="2400" b="1" dirty="0">
                <a:solidFill>
                  <a:srgbClr val="E4830E"/>
                </a:solidFill>
              </a:rPr>
              <a:t>der 3. Klasse, Englisch ab der 5. Klasse </a:t>
            </a:r>
          </a:p>
        </p:txBody>
      </p:sp>
    </p:spTree>
    <p:extLst>
      <p:ext uri="{BB962C8B-B14F-4D97-AF65-F5344CB8AC3E}">
        <p14:creationId xmlns:p14="http://schemas.microsoft.com/office/powerpoint/2010/main" val="1642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404583" y="1443166"/>
            <a:ext cx="505822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Spezielle Förderung</a:t>
            </a:r>
            <a:endParaRPr lang="de-DE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525" y="156353"/>
            <a:ext cx="2247900" cy="136207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7EC1FAC-1E6F-2785-03B0-32366CEC1829}"/>
              </a:ext>
            </a:extLst>
          </p:cNvPr>
          <p:cNvSpPr txBox="1"/>
          <p:nvPr/>
        </p:nvSpPr>
        <p:spPr>
          <a:xfrm>
            <a:off x="4404583" y="2444791"/>
            <a:ext cx="742499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Aptos"/>
              </a:rPr>
              <a:t>Einführungsklasse</a:t>
            </a:r>
            <a:endParaRPr lang="de-DE" sz="2400" b="1" dirty="0">
              <a:solidFill>
                <a:srgbClr val="E4830E"/>
              </a:solidFill>
            </a:endParaRPr>
          </a:p>
          <a:p>
            <a:pPr marL="342900" indent="-342900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Aptos"/>
              </a:rPr>
              <a:t>Deutsch</a:t>
            </a:r>
            <a:r>
              <a:rPr lang="de-DE" sz="2400" b="1" dirty="0">
                <a:solidFill>
                  <a:srgbClr val="E4830E"/>
                </a:solidFill>
              </a:rPr>
              <a:t> als Zweitsprache</a:t>
            </a:r>
            <a:endParaRPr lang="de-DE" dirty="0"/>
          </a:p>
          <a:p>
            <a:pPr marL="342900" indent="-342900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Aptos"/>
              </a:rPr>
              <a:t>Integrierte</a:t>
            </a:r>
            <a:r>
              <a:rPr lang="de-DE" sz="2400" b="1" dirty="0">
                <a:solidFill>
                  <a:srgbClr val="E4830E"/>
                </a:solidFill>
              </a:rPr>
              <a:t> Spezielle Förderung (ab 2. Klasse)</a:t>
            </a:r>
            <a:endParaRPr lang="de-DE" dirty="0"/>
          </a:p>
          <a:p>
            <a:pPr marL="800100" lvl="1" indent="-342900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Aptos"/>
              </a:rPr>
              <a:t>Für</a:t>
            </a:r>
            <a:r>
              <a:rPr lang="de-DE" sz="2400" dirty="0">
                <a:solidFill>
                  <a:srgbClr val="E4830E"/>
                </a:solidFill>
              </a:rPr>
              <a:t> Kinder mit speziellen schulischen, sozialen und emotionalen Lernbedürfnissen</a:t>
            </a:r>
            <a:endParaRPr lang="de-DE" dirty="0"/>
          </a:p>
          <a:p>
            <a:pPr marL="800100" lvl="1" indent="-342900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Aptos"/>
              </a:rPr>
              <a:t>Für</a:t>
            </a:r>
            <a:r>
              <a:rPr lang="de-DE" sz="2400" dirty="0">
                <a:solidFill>
                  <a:srgbClr val="E4830E"/>
                </a:solidFill>
              </a:rPr>
              <a:t> Kinder mit besonderen Bedürfnissen im schriftsprachlichen und mathematischen Bereich </a:t>
            </a:r>
            <a:endParaRPr lang="de-DE" dirty="0"/>
          </a:p>
          <a:p>
            <a:pPr marL="800100" lvl="1" indent="-342900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Aptos"/>
              </a:rPr>
              <a:t>Für</a:t>
            </a:r>
            <a:r>
              <a:rPr lang="de-DE" sz="2400" dirty="0">
                <a:solidFill>
                  <a:srgbClr val="E4830E"/>
                </a:solidFill>
              </a:rPr>
              <a:t> Kinder mit besonderer kognitiver Leistungsfähigkeit</a:t>
            </a:r>
          </a:p>
          <a:p>
            <a:pPr marL="342900" indent="-342900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Aptos"/>
              </a:rPr>
              <a:t>Kleinklasse</a:t>
            </a:r>
            <a:r>
              <a:rPr lang="de-DE" sz="2400" b="1" dirty="0">
                <a:solidFill>
                  <a:srgbClr val="E4830E"/>
                </a:solidFill>
              </a:rPr>
              <a:t> (ab 2. Klasse)</a:t>
            </a:r>
            <a:endParaRPr lang="de-DE" dirty="0"/>
          </a:p>
          <a:p>
            <a:pPr marL="342900" indent="-342900">
              <a:buFont typeface="Wingdings"/>
              <a:buChar char="ü"/>
            </a:pPr>
            <a:r>
              <a:rPr lang="de-DE" sz="2400" b="1" dirty="0">
                <a:solidFill>
                  <a:srgbClr val="E4830E"/>
                </a:solidFill>
                <a:latin typeface="Aptos"/>
              </a:rPr>
              <a:t>Logopädie</a:t>
            </a:r>
            <a:endParaRPr lang="de-DE" dirty="0" err="1"/>
          </a:p>
        </p:txBody>
      </p:sp>
      <p:pic>
        <p:nvPicPr>
          <p:cNvPr id="9" name="Grafik 8" descr="Bunte mathematische Lernobjekte">
            <a:extLst>
              <a:ext uri="{FF2B5EF4-FFF2-40B4-BE49-F238E27FC236}">
                <a16:creationId xmlns:a16="http://schemas.microsoft.com/office/drawing/2014/main" id="{641088DB-6787-F0B4-64A6-C033CFD1C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70" r="23633"/>
          <a:stretch/>
        </p:blipFill>
        <p:spPr>
          <a:xfrm>
            <a:off x="0" y="-400"/>
            <a:ext cx="4036221" cy="68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749800" y="1844166"/>
            <a:ext cx="744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Ein wichtiger Schritt im Leben Ihres Kindes …</a:t>
            </a:r>
            <a:endParaRPr lang="en-GB" sz="40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E25637B2-B7E0-2D6C-52DB-6C182774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443" y="224618"/>
            <a:ext cx="2247900" cy="13620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671DDFD-B047-4A26-83C2-69E380B4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" y="0"/>
            <a:ext cx="474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5419939" y="2714982"/>
            <a:ext cx="61063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 </a:t>
            </a: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an der Primarstufe</a:t>
            </a:r>
            <a:endParaRPr lang="de-DE" sz="240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409952" y="1856751"/>
            <a:ext cx="82898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Angebote der Gemeinde</a:t>
            </a:r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902" y="124684"/>
            <a:ext cx="2247900" cy="13620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B2EC54C-E06A-FAF5-4214-0740AC1B9C1E}"/>
              </a:ext>
            </a:extLst>
          </p:cNvPr>
          <p:cNvSpPr txBox="1"/>
          <p:nvPr/>
        </p:nvSpPr>
        <p:spPr>
          <a:xfrm>
            <a:off x="-5602" y="2714007"/>
            <a:ext cx="5172423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de-DE" sz="28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endParaRPr lang="de-DE" sz="28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endParaRPr lang="de-DE" sz="28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Schulische Tagesstrukturen Fita</a:t>
            </a:r>
            <a:endParaRPr lang="de-DE" sz="2400"/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Nähere Informationen unter: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  <a:hlinkClick r:id="rId3"/>
              </a:rPr>
              <a:t>www.fita.ch</a:t>
            </a:r>
            <a:endParaRPr lang="de-DE" sz="280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7" name="Grafik 6" descr="Ein Bild, das Schrift, Logo, Grafiken, Text enthält.&#10;&#10;Beschreibung automatisch generiert.">
            <a:extLst>
              <a:ext uri="{FF2B5EF4-FFF2-40B4-BE49-F238E27FC236}">
                <a16:creationId xmlns:a16="http://schemas.microsoft.com/office/drawing/2014/main" id="{6BE38310-2B74-4156-CC1C-C042D7E754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38" r="4662" b="18459"/>
          <a:stretch/>
        </p:blipFill>
        <p:spPr>
          <a:xfrm>
            <a:off x="804822" y="5292459"/>
            <a:ext cx="3560289" cy="1321512"/>
          </a:xfrm>
          <a:prstGeom prst="rect">
            <a:avLst/>
          </a:prstGeom>
        </p:spPr>
      </p:pic>
      <p:pic>
        <p:nvPicPr>
          <p:cNvPr id="8" name="Grafik 7" descr="Schulessenstablett mit Milch, Sandwich und Apfel in der Hand eines Schulkinds">
            <a:extLst>
              <a:ext uri="{FF2B5EF4-FFF2-40B4-BE49-F238E27FC236}">
                <a16:creationId xmlns:a16="http://schemas.microsoft.com/office/drawing/2014/main" id="{37F14193-2662-BB05-2F5D-A5BBF6B8C7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4" r="1804"/>
          <a:stretch/>
        </p:blipFill>
        <p:spPr>
          <a:xfrm>
            <a:off x="-7144" y="272"/>
            <a:ext cx="5166332" cy="37259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EB33A2A-5FF8-4BA5-89E8-AFF521ACDD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877" y="3237007"/>
            <a:ext cx="6096000" cy="264080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EDC8B1E-E485-4093-96A2-5617E4EF9BA7}"/>
              </a:ext>
            </a:extLst>
          </p:cNvPr>
          <p:cNvSpPr txBox="1"/>
          <p:nvPr/>
        </p:nvSpPr>
        <p:spPr>
          <a:xfrm>
            <a:off x="5876234" y="5938174"/>
            <a:ext cx="113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/>
              <a:t>Alexandra </a:t>
            </a:r>
            <a:r>
              <a:rPr lang="de-CH" sz="1400" dirty="0" err="1"/>
              <a:t>Lamon</a:t>
            </a:r>
            <a:endParaRPr lang="de-CH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6A75675-1564-4097-B6F9-05EF12F9252A}"/>
              </a:ext>
            </a:extLst>
          </p:cNvPr>
          <p:cNvSpPr txBox="1"/>
          <p:nvPr/>
        </p:nvSpPr>
        <p:spPr>
          <a:xfrm>
            <a:off x="8473129" y="5877814"/>
            <a:ext cx="1138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  </a:t>
            </a:r>
            <a:r>
              <a:rPr lang="de-CH" sz="1400" dirty="0"/>
              <a:t>Simone </a:t>
            </a:r>
            <a:r>
              <a:rPr lang="de-CH" sz="1400" dirty="0" err="1"/>
              <a:t>Hindermann</a:t>
            </a:r>
            <a:endParaRPr lang="de-CH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D23B4C-E9E5-4AF5-A5DA-98AADD844BE5}"/>
              </a:ext>
            </a:extLst>
          </p:cNvPr>
          <p:cNvSpPr txBox="1"/>
          <p:nvPr/>
        </p:nvSpPr>
        <p:spPr>
          <a:xfrm>
            <a:off x="9931832" y="5876619"/>
            <a:ext cx="131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  </a:t>
            </a:r>
            <a:r>
              <a:rPr lang="de-CH" sz="1400" dirty="0"/>
              <a:t>Daniela Baumgartner</a:t>
            </a:r>
            <a:endParaRPr lang="de-CH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0CA2E07-1858-4719-B9F0-708E0DD8B6F7}"/>
              </a:ext>
            </a:extLst>
          </p:cNvPr>
          <p:cNvSpPr txBox="1"/>
          <p:nvPr/>
        </p:nvSpPr>
        <p:spPr>
          <a:xfrm>
            <a:off x="7144560" y="5943056"/>
            <a:ext cx="113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/>
              <a:t>Nicole Burtscher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164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DEF05922-C65B-2364-1A8E-C952635616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91" t="40" r="23554" b="677"/>
          <a:stretch/>
        </p:blipFill>
        <p:spPr>
          <a:xfrm>
            <a:off x="8034" y="-1943"/>
            <a:ext cx="4839131" cy="685994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0" y="2224238"/>
            <a:ext cx="488703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ctr">
              <a:buFont typeface="Wingdings"/>
              <a:buChar char="ü"/>
            </a:pPr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Angebot</a:t>
            </a:r>
          </a:p>
          <a:p>
            <a:pPr marL="342900" indent="-342900" algn="ctr">
              <a:buFont typeface="Wingdings"/>
              <a:buChar char="ü"/>
            </a:pPr>
            <a:endParaRPr lang="de-DE" sz="32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342900" indent="-342900" algn="ctr">
              <a:buFont typeface="Wingdings"/>
              <a:buChar char="ü"/>
            </a:pPr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Themenbereiche</a:t>
            </a:r>
          </a:p>
          <a:p>
            <a:pPr marL="342900" indent="-342900" algn="ctr">
              <a:buFont typeface="Wingdings"/>
              <a:buChar char="ü"/>
            </a:pPr>
            <a:endParaRPr lang="de-DE" sz="40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342900" indent="-342900" algn="ctr">
              <a:buFont typeface="Wingdings"/>
              <a:buChar char="ü"/>
            </a:pPr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Kontaktaufnahme</a:t>
            </a:r>
          </a:p>
          <a:p>
            <a:pPr marL="342900" indent="-342900" algn="ctr">
              <a:buFont typeface="Wingdings"/>
              <a:buChar char="ü"/>
            </a:pPr>
            <a:endParaRPr lang="de-DE" sz="40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342900" indent="-342900" algn="ctr">
              <a:buFont typeface="Wingdings"/>
              <a:buChar char="ü"/>
            </a:pPr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Erreichbarkeit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847165" y="1781800"/>
            <a:ext cx="7340473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Kindergarten und Primarschule Pratteln</a:t>
            </a:r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00" y="274585"/>
            <a:ext cx="2247900" cy="1362075"/>
          </a:xfrm>
          <a:prstGeom prst="rect">
            <a:avLst/>
          </a:prstGeom>
        </p:spPr>
      </p:pic>
      <p:pic>
        <p:nvPicPr>
          <p:cNvPr id="2" name="Grafik 1" descr="Ein Bild, das Kleidung, Person, Schuhwerk, Jeans enthält.&#10;&#10;Beschreibung automatisch generiert.">
            <a:extLst>
              <a:ext uri="{FF2B5EF4-FFF2-40B4-BE49-F238E27FC236}">
                <a16:creationId xmlns:a16="http://schemas.microsoft.com/office/drawing/2014/main" id="{22D2DD9B-C53B-115D-FDBD-4BB062D9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688" y="3067889"/>
            <a:ext cx="4803322" cy="34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039020" y="2849718"/>
            <a:ext cx="828985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6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Die Schulsozialarbeit fördert eine gesunde Entwicklung und die Integration der Kinder </a:t>
            </a:r>
            <a:endParaRPr lang="de-DE" sz="2600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6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an der Schule</a:t>
            </a:r>
            <a:endParaRPr lang="de-DE" sz="2600" dirty="0"/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marL="457200" indent="-4572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Neutral (untersteht der Gemeinde Pratteln BFK)</a:t>
            </a:r>
          </a:p>
          <a:p>
            <a:pPr marL="457200" indent="-4572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Freiwillig</a:t>
            </a:r>
          </a:p>
          <a:p>
            <a:pPr marL="457200" indent="-4572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Kostenlos</a:t>
            </a:r>
          </a:p>
          <a:p>
            <a:pPr marL="457200" indent="-4572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Untersteht der Schweigepflicht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257793" y="1926721"/>
            <a:ext cx="8071077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Angebote der Schulsozialarbeit</a:t>
            </a:r>
            <a:endParaRPr lang="de-DE" sz="3800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8" r="24929" b="713"/>
          <a:stretch/>
        </p:blipFill>
        <p:spPr>
          <a:xfrm>
            <a:off x="0" y="-720"/>
            <a:ext cx="4512563" cy="68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039020" y="2337554"/>
            <a:ext cx="828985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Beratung Unterstützung für: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Schülerinnen und Schüler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Einzel-, Gruppen- und Klasseninterventionen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Lehrpersonen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Eltern und Erziehungsberechtige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Mitarbeit Prävention und Früherkennung</a:t>
            </a:r>
            <a:endParaRPr lang="de-DE"/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Elternarbeit, Erziehungsberatung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Mitarbeit Kindesschutz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Kooperation &amp;Vernetzung mit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Fachpersonen und Behörden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400137" y="1594423"/>
            <a:ext cx="750424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Angebote der Schulsozialarbeit</a:t>
            </a:r>
            <a:endParaRPr lang="de-DE" sz="3800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76" y="124684"/>
            <a:ext cx="2247900" cy="1362075"/>
          </a:xfrm>
          <a:prstGeom prst="rect">
            <a:avLst/>
          </a:prstGeom>
        </p:spPr>
      </p:pic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8" r="24929" b="713"/>
          <a:stretch/>
        </p:blipFill>
        <p:spPr>
          <a:xfrm>
            <a:off x="-124918" y="-719"/>
            <a:ext cx="4525055" cy="68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028288" y="2482881"/>
            <a:ext cx="828985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Eltern und Erziehungsberechtigte</a:t>
            </a:r>
            <a:endParaRPr lang="de-DE" sz="2800" dirty="0"/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Für Terminanfragen und Anliegen kann die für 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ihr Schulhaus zuständige </a:t>
            </a:r>
            <a:r>
              <a:rPr lang="de-DE" sz="240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SchulsozialarbeiterIn</a:t>
            </a: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telefonisch, per Mail oder persönlich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kontaktiert werden.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endParaRPr lang="de-DE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Sie können auch ohne ihr Kind Beratung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in Anspruch nehmen</a:t>
            </a:r>
            <a:endParaRPr lang="de-DE"/>
          </a:p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035198" y="1594423"/>
            <a:ext cx="828985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 - Kontaktaufnahme </a:t>
            </a:r>
            <a:endParaRPr lang="de-DE" sz="3400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76" y="124684"/>
            <a:ext cx="2247900" cy="1362075"/>
          </a:xfrm>
          <a:prstGeom prst="rect">
            <a:avLst/>
          </a:prstGeom>
        </p:spPr>
      </p:pic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8" r="24929" b="713"/>
          <a:stretch/>
        </p:blipFill>
        <p:spPr>
          <a:xfrm>
            <a:off x="-124918" y="-719"/>
            <a:ext cx="4525055" cy="68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039020" y="2912177"/>
            <a:ext cx="8289850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Schülerinnen und Schüler</a:t>
            </a:r>
            <a:endParaRPr lang="de-DE" sz="2800"/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dürfen, in Absprache mit der Lehrperson, während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dem Unterricht ein Gespräch in Anspruch nehmen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und können sich auch selbständig bei der </a:t>
            </a:r>
            <a:endParaRPr lang="de-DE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SchulsozialarbeiterIn</a:t>
            </a: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anmelden.</a:t>
            </a:r>
            <a:endParaRPr lang="de-DE"/>
          </a:p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400137" y="1611753"/>
            <a:ext cx="78691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 - Kontaktaufnahme</a:t>
            </a:r>
            <a:r>
              <a:rPr lang="de-DE" sz="36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</a:t>
            </a:r>
            <a:endParaRPr lang="de-DE" sz="3600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76" y="124684"/>
            <a:ext cx="2247900" cy="1362075"/>
          </a:xfrm>
          <a:prstGeom prst="rect">
            <a:avLst/>
          </a:prstGeom>
        </p:spPr>
      </p:pic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8" r="24929" b="713"/>
          <a:stretch/>
        </p:blipFill>
        <p:spPr>
          <a:xfrm>
            <a:off x="-124918" y="-719"/>
            <a:ext cx="4525055" cy="68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039020" y="2912177"/>
            <a:ext cx="8289850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Lehrpersonen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können bei Bedarf Schülerinnen und Schüler zu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einem Beratungsgespräch schicken.</a:t>
            </a:r>
            <a:endParaRPr lang="de-DE"/>
          </a:p>
          <a:p>
            <a:pPr algn="ctr"/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Die Lehrpersonen informieren die Eltern in 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der Regel über den Erstkontakt.</a:t>
            </a:r>
          </a:p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130448" y="1629139"/>
            <a:ext cx="82898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Schulsozialarbeit - Kontaktaufnahme</a:t>
            </a:r>
            <a:r>
              <a:rPr lang="de-DE" sz="36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</a:t>
            </a:r>
            <a:endParaRPr lang="de-DE" sz="3600" dirty="0"/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76" y="124684"/>
            <a:ext cx="2247900" cy="1362075"/>
          </a:xfrm>
          <a:prstGeom prst="rect">
            <a:avLst/>
          </a:prstGeom>
        </p:spPr>
      </p:pic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8" r="24929" b="713"/>
          <a:stretch/>
        </p:blipFill>
        <p:spPr>
          <a:xfrm>
            <a:off x="-124918" y="-719"/>
            <a:ext cx="4525055" cy="68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909625" y="332751"/>
            <a:ext cx="551667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8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Präsenztage </a:t>
            </a:r>
            <a:endParaRPr lang="de-DE" sz="2800" b="1" dirty="0">
              <a:solidFill>
                <a:srgbClr val="E4830E"/>
              </a:solidFill>
              <a:latin typeface="Aptos" panose="02110004020202020204"/>
              <a:ea typeface="Roboto"/>
              <a:cs typeface="Arial"/>
            </a:endParaRP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in den Schulhäusern </a:t>
            </a:r>
            <a:endParaRPr lang="de-DE" sz="2800" b="1" dirty="0">
              <a:solidFill>
                <a:srgbClr val="E4830E"/>
              </a:solidFill>
              <a:latin typeface="Aptos" panose="02110004020202020204"/>
              <a:ea typeface="Roboto"/>
              <a:cs typeface="Arial"/>
            </a:endParaRPr>
          </a:p>
        </p:txBody>
      </p:sp>
      <p:pic>
        <p:nvPicPr>
          <p:cNvPr id="4" name="Grafik 3" descr="Hände, die Puzzleteile halt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95" r="24773" b="6295"/>
          <a:stretch/>
        </p:blipFill>
        <p:spPr>
          <a:xfrm>
            <a:off x="-124918" y="-719"/>
            <a:ext cx="4243072" cy="68594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D9D448F-C884-65C0-869B-E4A50A8AB732}"/>
              </a:ext>
            </a:extLst>
          </p:cNvPr>
          <p:cNvSpPr txBox="1"/>
          <p:nvPr/>
        </p:nvSpPr>
        <p:spPr>
          <a:xfrm>
            <a:off x="4196934" y="1728396"/>
            <a:ext cx="7632491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b="1" dirty="0">
                <a:solidFill>
                  <a:srgbClr val="E4830E"/>
                </a:solidFill>
                <a:latin typeface="Arial"/>
                <a:cs typeface="Arial"/>
              </a:rPr>
              <a:t>Simone Hindermann: 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Schulhaus </a:t>
            </a:r>
            <a:r>
              <a:rPr lang="de-DE" sz="2000" dirty="0" err="1">
                <a:solidFill>
                  <a:srgbClr val="E4830E"/>
                </a:solidFill>
                <a:latin typeface="Arial"/>
                <a:cs typeface="Arial"/>
              </a:rPr>
              <a:t>Längi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</a:t>
            </a:r>
            <a:endParaRPr lang="de-DE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algn="ctr"/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Mail: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simone.hindermann@pratteln.ch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Tel.: 079 668 56 11 Mittwoch und Freitag</a:t>
            </a:r>
            <a:endParaRPr lang="de-DE" sz="2000" dirty="0">
              <a:solidFill>
                <a:srgbClr val="E4830E"/>
              </a:solidFill>
            </a:endParaRPr>
          </a:p>
          <a:p>
            <a:pPr algn="ctr"/>
            <a:endParaRPr lang="de-DE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000" b="1" dirty="0">
                <a:solidFill>
                  <a:srgbClr val="E4830E"/>
                </a:solidFill>
                <a:latin typeface="Arial"/>
                <a:cs typeface="Arial"/>
              </a:rPr>
              <a:t>Alexandra Lamon: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Schulhaus </a:t>
            </a:r>
            <a:r>
              <a:rPr lang="de-DE" sz="2000" dirty="0" err="1">
                <a:solidFill>
                  <a:srgbClr val="E4830E"/>
                </a:solidFill>
                <a:latin typeface="Arial"/>
                <a:cs typeface="Arial"/>
              </a:rPr>
              <a:t>Erlimatt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 II; Schulhaus </a:t>
            </a:r>
            <a:r>
              <a:rPr lang="de-DE" sz="2000" dirty="0" err="1">
                <a:solidFill>
                  <a:srgbClr val="E4830E"/>
                </a:solidFill>
                <a:latin typeface="Arial"/>
                <a:cs typeface="Arial"/>
              </a:rPr>
              <a:t>Münchacker</a:t>
            </a:r>
            <a:endParaRPr lang="de-DE" sz="2000" dirty="0">
              <a:solidFill>
                <a:srgbClr val="E4830E"/>
              </a:solidFill>
            </a:endParaRPr>
          </a:p>
          <a:p>
            <a:pPr algn="ctr"/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Mail: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alexandra.lamon@pratteln.ch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Tel.: 079 745 35 95; </a:t>
            </a:r>
            <a:endParaRPr lang="de-DE" sz="2000" dirty="0">
              <a:solidFill>
                <a:srgbClr val="E4830E"/>
              </a:solidFill>
              <a:latin typeface="Aptos" panose="02110004020202020204"/>
              <a:cs typeface="Arial"/>
            </a:endParaRPr>
          </a:p>
          <a:p>
            <a:pPr algn="ctr"/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Montag, Mittwoch, Freitag</a:t>
            </a:r>
            <a:endParaRPr lang="de-DE" sz="2000" dirty="0">
              <a:solidFill>
                <a:srgbClr val="E4830E"/>
              </a:solidFill>
            </a:endParaRPr>
          </a:p>
          <a:p>
            <a:pPr algn="ctr"/>
            <a:endParaRPr lang="de-DE" sz="2000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000" b="1" dirty="0">
                <a:solidFill>
                  <a:srgbClr val="E4830E"/>
                </a:solidFill>
                <a:latin typeface="Arial"/>
                <a:cs typeface="Arial"/>
              </a:rPr>
              <a:t>Daniela Baumgartner: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Teamleitung; Schulhaus </a:t>
            </a:r>
            <a:r>
              <a:rPr lang="de-DE" sz="2000" dirty="0" err="1">
                <a:solidFill>
                  <a:srgbClr val="E4830E"/>
                </a:solidFill>
                <a:latin typeface="Arial"/>
                <a:cs typeface="Arial"/>
              </a:rPr>
              <a:t>Erlimatt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 I; </a:t>
            </a:r>
          </a:p>
          <a:p>
            <a:pPr algn="ctr"/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Mail: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daniela.baumgartner@pratteln.ch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Tel. : 079 745 34 98; </a:t>
            </a:r>
            <a:endParaRPr lang="de-DE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algn="ctr"/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Dienstag bis Freitag</a:t>
            </a:r>
            <a:endParaRPr lang="de-DE" dirty="0"/>
          </a:p>
          <a:p>
            <a:pPr algn="ctr"/>
            <a:endParaRPr lang="de-DE" sz="2000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000" b="1" dirty="0">
                <a:solidFill>
                  <a:srgbClr val="E4830E"/>
                </a:solidFill>
                <a:latin typeface="Arial"/>
                <a:cs typeface="Arial"/>
              </a:rPr>
              <a:t>Nicole Burtscher: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Schulhaus </a:t>
            </a:r>
            <a:r>
              <a:rPr lang="de-DE" sz="2000" dirty="0" err="1">
                <a:solidFill>
                  <a:srgbClr val="E4830E"/>
                </a:solidFill>
                <a:latin typeface="Arial"/>
                <a:cs typeface="Arial"/>
              </a:rPr>
              <a:t>Grossmatt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Schulhaus </a:t>
            </a:r>
            <a:r>
              <a:rPr lang="de-DE" sz="2000" dirty="0" err="1">
                <a:solidFill>
                  <a:srgbClr val="E4830E"/>
                </a:solidFill>
                <a:latin typeface="Arial"/>
                <a:cs typeface="Arial"/>
              </a:rPr>
              <a:t>Aegelmatt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Alle Kindergärten; Mail: 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nicole.burtscher@pratteln.ch</a:t>
            </a:r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; </a:t>
            </a:r>
            <a:endParaRPr lang="de-DE" sz="2000" dirty="0">
              <a:solidFill>
                <a:srgbClr val="E4830E"/>
              </a:solidFill>
              <a:latin typeface="Aptos" panose="02110004020202020204"/>
              <a:cs typeface="Arial"/>
            </a:endParaRPr>
          </a:p>
          <a:p>
            <a:pPr algn="ctr"/>
            <a:r>
              <a:rPr lang="de-DE" sz="2000" dirty="0">
                <a:solidFill>
                  <a:srgbClr val="E4830E"/>
                </a:solidFill>
                <a:latin typeface="Arial"/>
                <a:cs typeface="Arial"/>
              </a:rPr>
              <a:t>Tel.: 079 109 82 20; Montag bis Mittwoch</a:t>
            </a:r>
            <a:endParaRPr lang="de-DE" sz="2000" dirty="0">
              <a:solidFill>
                <a:srgbClr val="E4830E"/>
              </a:solidFill>
            </a:endParaRPr>
          </a:p>
        </p:txBody>
      </p:sp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D70055CA-8350-0591-093B-12D3144C6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5484248" y="320259"/>
            <a:ext cx="6603456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800" b="1" dirty="0">
                <a:solidFill>
                  <a:srgbClr val="C00000"/>
                </a:solidFill>
                <a:latin typeface="Arial"/>
                <a:ea typeface="Roboto"/>
                <a:cs typeface="Arial"/>
              </a:rPr>
              <a:t>Schweizerisches </a:t>
            </a:r>
            <a:r>
              <a:rPr lang="de-DE" sz="2800" b="1">
                <a:solidFill>
                  <a:srgbClr val="C00000"/>
                </a:solidFill>
                <a:latin typeface="Arial"/>
                <a:ea typeface="Roboto"/>
                <a:cs typeface="Arial"/>
              </a:rPr>
              <a:t>rotes Kreuz BL</a:t>
            </a:r>
            <a:endParaRPr lang="de-DE" sz="2800" dirty="0">
              <a:solidFill>
                <a:srgbClr val="C00000"/>
              </a:solidFill>
            </a:endParaRPr>
          </a:p>
          <a:p>
            <a:pPr algn="ctr"/>
            <a:endParaRPr lang="de-DE" sz="1100" b="1" dirty="0">
              <a:solidFill>
                <a:srgbClr val="C00000"/>
              </a:solidFill>
              <a:latin typeface="Arial"/>
              <a:ea typeface="Roboto"/>
              <a:cs typeface="Arial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Mitten unter uns – </a:t>
            </a: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Kinder durch neue Erfahrungen stärken / für die Chancengleichheit aller Kinder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D9D448F-C884-65C0-869B-E4A50A8AB732}"/>
              </a:ext>
            </a:extLst>
          </p:cNvPr>
          <p:cNvSpPr txBox="1"/>
          <p:nvPr/>
        </p:nvSpPr>
        <p:spPr>
          <a:xfrm>
            <a:off x="5483901" y="2385935"/>
            <a:ext cx="6395803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Möchten Sie Gastfamilie für ein Kind aus Pratteln werden?</a:t>
            </a:r>
          </a:p>
          <a:p>
            <a:pPr algn="ctr"/>
            <a:endParaRPr lang="de-DE" sz="2400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Ihre Familie empfängt </a:t>
            </a:r>
            <a:r>
              <a:rPr lang="de-DE" sz="2400" err="1">
                <a:solidFill>
                  <a:srgbClr val="E4830E"/>
                </a:solidFill>
                <a:latin typeface="Arial"/>
                <a:cs typeface="Arial"/>
              </a:rPr>
              <a:t>regelmässig</a:t>
            </a:r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 ein Kind bei sich zuhause zum Spielen und für Freizeitaktivitäten.</a:t>
            </a:r>
          </a:p>
          <a:p>
            <a:pPr algn="ctr"/>
            <a:endParaRPr lang="de-DE" sz="2400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Gerne geben wir unverbindlich Auskunft: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Angelika Matiz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Telefon 061 905 82 00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a.matiz@srk-baselland.ch</a:t>
            </a:r>
          </a:p>
        </p:txBody>
      </p:sp>
      <p:pic>
        <p:nvPicPr>
          <p:cNvPr id="2" name="Grafik 1" descr="Ein Bild, das Menschliches Gesicht, Person, Kleidung, draußen enthält.&#10;&#10;Beschreibung automatisch generiert.">
            <a:extLst>
              <a:ext uri="{FF2B5EF4-FFF2-40B4-BE49-F238E27FC236}">
                <a16:creationId xmlns:a16="http://schemas.microsoft.com/office/drawing/2014/main" id="{816F336C-A350-8746-031F-F54A473D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91" r="18021"/>
          <a:stretch/>
        </p:blipFill>
        <p:spPr>
          <a:xfrm>
            <a:off x="1" y="-2030"/>
            <a:ext cx="4750960" cy="68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919521" y="916621"/>
            <a:ext cx="55166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Beförderung</a:t>
            </a:r>
          </a:p>
        </p:txBody>
      </p:sp>
      <p:pic>
        <p:nvPicPr>
          <p:cNvPr id="4" name="Grafik 3" descr="Kind mit Schultasche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87" r="30412" b="8911"/>
          <a:stretch/>
        </p:blipFill>
        <p:spPr>
          <a:xfrm>
            <a:off x="-124918" y="-719"/>
            <a:ext cx="4409007" cy="68708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D9D448F-C884-65C0-869B-E4A50A8AB732}"/>
              </a:ext>
            </a:extLst>
          </p:cNvPr>
          <p:cNvSpPr txBox="1"/>
          <p:nvPr/>
        </p:nvSpPr>
        <p:spPr>
          <a:xfrm>
            <a:off x="4034852" y="1923738"/>
            <a:ext cx="7632491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cs typeface="Arial"/>
              </a:rPr>
              <a:t>Standortgespräche im Januar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cs typeface="Arial"/>
              </a:rPr>
              <a:t>Standortbestimmung in den Bereichen:</a:t>
            </a:r>
          </a:p>
          <a:p>
            <a:pPr algn="ctr"/>
            <a:endParaRPr lang="de-DE" sz="2000" b="1" dirty="0">
              <a:solidFill>
                <a:srgbClr val="E4830E"/>
              </a:solidFill>
              <a:latin typeface="Arial"/>
              <a:cs typeface="Arial"/>
            </a:endParaRP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Gesamtbeurteilung, allgemeine Lerndiagnostik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Selbsteinschätzung, Leistungsbeurteilung</a:t>
            </a:r>
          </a:p>
          <a:p>
            <a:pPr marL="342900" indent="-342900" algn="ctr">
              <a:buFont typeface="Wingdings"/>
              <a:buChar char="ü"/>
            </a:pPr>
            <a:r>
              <a:rPr lang="de-DE" sz="2400" dirty="0">
                <a:solidFill>
                  <a:srgbClr val="E4830E"/>
                </a:solidFill>
                <a:latin typeface="Arial"/>
                <a:cs typeface="Arial"/>
              </a:rPr>
              <a:t>Empfehlung für die weitere schulische Laufbahn</a:t>
            </a:r>
          </a:p>
          <a:p>
            <a:pPr marL="342900" indent="-342900" algn="ctr">
              <a:buFont typeface="Wingdings"/>
              <a:buChar char="ü"/>
            </a:pPr>
            <a:endParaRPr lang="de-DE" sz="2400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cs typeface="Arial"/>
              </a:rPr>
              <a:t>Zeugnis im Juni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cs typeface="Arial"/>
              </a:rPr>
              <a:t>Neu in der 1. Klasse: </a:t>
            </a:r>
          </a:p>
          <a:p>
            <a:pPr algn="ctr"/>
            <a:r>
              <a:rPr lang="de-DE" sz="2400" b="1" dirty="0">
                <a:solidFill>
                  <a:srgbClr val="E4830E"/>
                </a:solidFill>
                <a:latin typeface="Arial"/>
                <a:cs typeface="Arial"/>
              </a:rPr>
              <a:t>Lernbericht </a:t>
            </a:r>
            <a:r>
              <a:rPr lang="de-DE" sz="2400" b="1" u="sng" dirty="0">
                <a:solidFill>
                  <a:srgbClr val="E4830E"/>
                </a:solidFill>
                <a:latin typeface="Arial"/>
                <a:cs typeface="Arial"/>
              </a:rPr>
              <a:t>ohne</a:t>
            </a:r>
            <a:r>
              <a:rPr lang="de-DE" sz="2400" b="1" dirty="0">
                <a:solidFill>
                  <a:srgbClr val="E4830E"/>
                </a:solidFill>
                <a:latin typeface="Arial"/>
                <a:cs typeface="Arial"/>
              </a:rPr>
              <a:t> Beförderungsentscheid </a:t>
            </a:r>
          </a:p>
        </p:txBody>
      </p:sp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321BF440-EAAF-BAC3-F05A-F9227722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611776" y="1992119"/>
            <a:ext cx="755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 der Übergang in die </a:t>
            </a:r>
          </a:p>
          <a:p>
            <a:pPr algn="ctr"/>
            <a:r>
              <a:rPr lang="de-DE" sz="4000" b="1" dirty="0">
                <a:solidFill>
                  <a:srgbClr val="E483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Klasse</a:t>
            </a:r>
            <a:endParaRPr lang="en-GB" sz="40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rafik 2" descr="Porträt eines Kindes">
            <a:extLst>
              <a:ext uri="{FF2B5EF4-FFF2-40B4-BE49-F238E27FC236}">
                <a16:creationId xmlns:a16="http://schemas.microsoft.com/office/drawing/2014/main" id="{925D7DC1-BED9-F7B6-1277-B971597FBA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11" y="-1998"/>
            <a:ext cx="4615387" cy="6863002"/>
          </a:xfrm>
          <a:prstGeom prst="rect">
            <a:avLst/>
          </a:prstGeom>
        </p:spPr>
      </p:pic>
      <p:pic>
        <p:nvPicPr>
          <p:cNvPr id="4" name="Grafik 3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271D8BFD-923B-EDB1-B3CD-6BEFB434A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5330759" y="1606050"/>
            <a:ext cx="551667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5400" b="1" err="1">
                <a:solidFill>
                  <a:srgbClr val="E4830E"/>
                </a:solidFill>
                <a:latin typeface="Arial"/>
                <a:ea typeface="Roboto"/>
                <a:cs typeface="Arial"/>
              </a:rPr>
              <a:t>ElternApp</a:t>
            </a:r>
            <a:endParaRPr lang="de-DE" sz="5400"/>
          </a:p>
        </p:txBody>
      </p:sp>
      <p:pic>
        <p:nvPicPr>
          <p:cNvPr id="4" name="Grafik 3" descr="Frau mit Telefon auf einem Campingwagen sitzend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10" r="28610"/>
          <a:stretch/>
        </p:blipFill>
        <p:spPr>
          <a:xfrm>
            <a:off x="-3966" y="-12814"/>
            <a:ext cx="4409007" cy="68708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D9D448F-C884-65C0-869B-E4A50A8AB732}"/>
              </a:ext>
            </a:extLst>
          </p:cNvPr>
          <p:cNvSpPr txBox="1"/>
          <p:nvPr/>
        </p:nvSpPr>
        <p:spPr>
          <a:xfrm>
            <a:off x="4554948" y="2830880"/>
            <a:ext cx="763249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b="1" dirty="0">
                <a:solidFill>
                  <a:srgbClr val="E4830E"/>
                </a:solidFill>
                <a:latin typeface="Arial"/>
                <a:cs typeface="Arial"/>
              </a:rPr>
              <a:t>Wir streben eine möglichst papierlose </a:t>
            </a:r>
            <a:r>
              <a:rPr lang="de-DE" sz="2800" b="1">
                <a:solidFill>
                  <a:srgbClr val="E4830E"/>
                </a:solidFill>
                <a:latin typeface="Arial"/>
                <a:cs typeface="Arial"/>
              </a:rPr>
              <a:t>Kommunikation an</a:t>
            </a:r>
            <a:endParaRPr lang="de-DE" sz="280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algn="ctr"/>
            <a:endParaRPr lang="de-DE" sz="2800" b="1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800" b="1" err="1">
                <a:solidFill>
                  <a:srgbClr val="E4830E"/>
                </a:solidFill>
                <a:latin typeface="Arial"/>
                <a:cs typeface="Arial"/>
              </a:rPr>
              <a:t>ElternApp</a:t>
            </a:r>
            <a:r>
              <a:rPr lang="de-DE" sz="2800" b="1">
                <a:solidFill>
                  <a:srgbClr val="E4830E"/>
                </a:solidFill>
                <a:latin typeface="Arial"/>
                <a:cs typeface="Arial"/>
              </a:rPr>
              <a:t> weiter aktiv</a:t>
            </a:r>
            <a:endParaRPr lang="de-DE" sz="2800" b="1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endParaRPr lang="de-DE" sz="2800" b="1" dirty="0">
              <a:solidFill>
                <a:srgbClr val="E4830E"/>
              </a:solidFill>
              <a:latin typeface="Arial"/>
              <a:cs typeface="Arial"/>
            </a:endParaRP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Arial"/>
                <a:cs typeface="Arial"/>
              </a:rPr>
              <a:t>Wechsel der Klasse erfolgt automatisch</a:t>
            </a:r>
          </a:p>
        </p:txBody>
      </p:sp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2637215F-0231-1D64-2161-785D63A8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846438" y="516206"/>
            <a:ext cx="53618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6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Fragen, </a:t>
            </a:r>
            <a:endParaRPr lang="de-DE" sz="3600">
              <a:solidFill>
                <a:srgbClr val="000000"/>
              </a:solidFill>
              <a:latin typeface="Aptos" panose="02110004020202020204"/>
              <a:ea typeface="Roboto"/>
              <a:cs typeface="Arial"/>
            </a:endParaRPr>
          </a:p>
          <a:p>
            <a:pPr algn="ctr"/>
            <a:r>
              <a:rPr lang="de-DE" sz="36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Mitteilungen, Probleme</a:t>
            </a:r>
            <a:endParaRPr lang="de-DE" sz="3600" dirty="0"/>
          </a:p>
        </p:txBody>
      </p:sp>
      <p:pic>
        <p:nvPicPr>
          <p:cNvPr id="4" name="Grafik 3" descr="Wasserfall im Yellowstone National Park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18" r="28618"/>
          <a:stretch/>
        </p:blipFill>
        <p:spPr>
          <a:xfrm>
            <a:off x="-3966" y="-12814"/>
            <a:ext cx="4409007" cy="6870855"/>
          </a:xfrm>
          <a:prstGeom prst="rect">
            <a:avLst/>
          </a:prstGeom>
        </p:spPr>
      </p:pic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pic>
        <p:nvPicPr>
          <p:cNvPr id="5" name="Grafik 4" descr="Ein Bild, das Text, Screenshot, Schrift enthält.&#10;&#10;Beschreibung automatisch generiert.">
            <a:extLst>
              <a:ext uri="{FF2B5EF4-FFF2-40B4-BE49-F238E27FC236}">
                <a16:creationId xmlns:a16="http://schemas.microsoft.com/office/drawing/2014/main" id="{2DF93B69-F3C6-F2A0-2A63-054AA5AE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522" y="1735478"/>
            <a:ext cx="6115462" cy="48290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672EE1-2667-4332-C060-4D22E11E6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110" y="2566722"/>
            <a:ext cx="316045" cy="3728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DE229C-8E6A-FB5D-BE70-A0E43C71E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376" y="3961934"/>
            <a:ext cx="316045" cy="3836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8F74F1-A06A-C096-B78D-11CCBB5D4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574" y="5282018"/>
            <a:ext cx="316045" cy="39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846438" y="516206"/>
            <a:ext cx="53618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6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Schulleitung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Arial"/>
            </a:endParaRPr>
          </a:p>
          <a:p>
            <a:pPr algn="ctr"/>
            <a:r>
              <a:rPr lang="de-DE" sz="36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www.schule.pratteln.ch</a:t>
            </a:r>
          </a:p>
        </p:txBody>
      </p:sp>
      <p:pic>
        <p:nvPicPr>
          <p:cNvPr id="4" name="Grafik 3" descr="Illustration von Segelbooten auf einem See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85" r="33685"/>
          <a:stretch/>
        </p:blipFill>
        <p:spPr>
          <a:xfrm>
            <a:off x="-3966" y="-2082"/>
            <a:ext cx="3807993" cy="6860123"/>
          </a:xfrm>
          <a:prstGeom prst="rect">
            <a:avLst/>
          </a:prstGeom>
        </p:spPr>
      </p:pic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pic>
        <p:nvPicPr>
          <p:cNvPr id="2" name="Grafik 1" descr="Ein Bild, das Menschliches Gesicht, Person, Lächeln, Kleidung enthält.&#10;&#10;Beschreibung automatisch generiert.">
            <a:extLst>
              <a:ext uri="{FF2B5EF4-FFF2-40B4-BE49-F238E27FC236}">
                <a16:creationId xmlns:a16="http://schemas.microsoft.com/office/drawing/2014/main" id="{AED891F5-1FAB-2B38-5B15-52303EA8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893" y="2033588"/>
            <a:ext cx="2664620" cy="2278857"/>
          </a:xfrm>
          <a:prstGeom prst="rect">
            <a:avLst/>
          </a:prstGeom>
        </p:spPr>
      </p:pic>
      <p:pic>
        <p:nvPicPr>
          <p:cNvPr id="6" name="Grafik 5" descr="Ein Bild, das Menschliches Gesicht, Person, Lächeln, Kleidung enthält.&#10;&#10;Beschreibung automatisch generiert.">
            <a:extLst>
              <a:ext uri="{FF2B5EF4-FFF2-40B4-BE49-F238E27FC236}">
                <a16:creationId xmlns:a16="http://schemas.microsoft.com/office/drawing/2014/main" id="{7ED541F8-714C-001F-F7C8-9C3869EC7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1981200"/>
            <a:ext cx="2957513" cy="23717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8B83A8-BBA9-0F3C-1DDD-79832FDE9558}"/>
              </a:ext>
            </a:extLst>
          </p:cNvPr>
          <p:cNvSpPr txBox="1"/>
          <p:nvPr/>
        </p:nvSpPr>
        <p:spPr>
          <a:xfrm>
            <a:off x="4860098" y="4548187"/>
            <a:ext cx="3431345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</a:rPr>
              <a:t>Kathrin Schwerzmann</a:t>
            </a:r>
          </a:p>
          <a:p>
            <a:r>
              <a:rPr lang="de-DE" sz="2400" dirty="0">
                <a:solidFill>
                  <a:srgbClr val="E4830E"/>
                </a:solidFill>
              </a:rPr>
              <a:t>Teams:</a:t>
            </a:r>
          </a:p>
          <a:p>
            <a:r>
              <a:rPr lang="de-DE" sz="2400" dirty="0" err="1">
                <a:solidFill>
                  <a:srgbClr val="E4830E"/>
                </a:solidFill>
              </a:rPr>
              <a:t>Längi</a:t>
            </a:r>
            <a:r>
              <a:rPr lang="de-DE" sz="2400" dirty="0">
                <a:solidFill>
                  <a:srgbClr val="E4830E"/>
                </a:solidFill>
              </a:rPr>
              <a:t> und </a:t>
            </a:r>
            <a:r>
              <a:rPr lang="de-DE" sz="2400" dirty="0" err="1">
                <a:solidFill>
                  <a:srgbClr val="E4830E"/>
                </a:solidFill>
              </a:rPr>
              <a:t>Münchacker</a:t>
            </a:r>
            <a:r>
              <a:rPr lang="de-DE" sz="2400" dirty="0">
                <a:solidFill>
                  <a:srgbClr val="E4830E"/>
                </a:solidFill>
              </a:rPr>
              <a:t> inkl. der zugehörigen Kindergärten</a:t>
            </a:r>
            <a:endParaRPr lang="de-DE" sz="24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A152E2-7F05-D0E2-1C9C-228F45DD8D1F}"/>
              </a:ext>
            </a:extLst>
          </p:cNvPr>
          <p:cNvSpPr txBox="1"/>
          <p:nvPr/>
        </p:nvSpPr>
        <p:spPr>
          <a:xfrm>
            <a:off x="8294464" y="4548187"/>
            <a:ext cx="3431345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</a:rPr>
              <a:t>Caroline </a:t>
            </a:r>
            <a:r>
              <a:rPr lang="de-DE" sz="2400" b="1" dirty="0" err="1">
                <a:solidFill>
                  <a:srgbClr val="E4830E"/>
                </a:solidFill>
              </a:rPr>
              <a:t>Litzius</a:t>
            </a:r>
            <a:endParaRPr lang="de-DE" sz="2400" b="1" dirty="0">
              <a:solidFill>
                <a:srgbClr val="E4830E"/>
              </a:solidFill>
            </a:endParaRPr>
          </a:p>
          <a:p>
            <a:r>
              <a:rPr lang="de-DE" sz="2400" dirty="0">
                <a:solidFill>
                  <a:srgbClr val="E4830E"/>
                </a:solidFill>
              </a:rPr>
              <a:t>Team:</a:t>
            </a:r>
          </a:p>
          <a:p>
            <a:r>
              <a:rPr lang="de-DE" sz="2400" dirty="0" err="1">
                <a:solidFill>
                  <a:srgbClr val="E4830E"/>
                </a:solidFill>
              </a:rPr>
              <a:t>Grossmatt</a:t>
            </a:r>
            <a:r>
              <a:rPr lang="de-DE" sz="2400" dirty="0">
                <a:solidFill>
                  <a:srgbClr val="E4830E"/>
                </a:solidFill>
              </a:rPr>
              <a:t> </a:t>
            </a:r>
            <a:endParaRPr lang="de-DE" sz="2400" dirty="0">
              <a:solidFill>
                <a:srgbClr val="000000"/>
              </a:solidFill>
            </a:endParaRPr>
          </a:p>
          <a:p>
            <a:r>
              <a:rPr lang="de-DE" sz="2400" dirty="0">
                <a:solidFill>
                  <a:srgbClr val="E4830E"/>
                </a:solidFill>
              </a:rPr>
              <a:t>inkl. der zugehörigen</a:t>
            </a:r>
          </a:p>
          <a:p>
            <a:r>
              <a:rPr lang="de-DE" sz="2400" dirty="0">
                <a:solidFill>
                  <a:srgbClr val="E4830E"/>
                </a:solidFill>
              </a:rPr>
              <a:t>Kindergärten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226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846438" y="516206"/>
            <a:ext cx="53618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600" b="1">
                <a:solidFill>
                  <a:srgbClr val="E4830E"/>
                </a:solidFill>
                <a:latin typeface="Arial"/>
                <a:ea typeface="Roboto"/>
                <a:cs typeface="Arial"/>
              </a:rPr>
              <a:t>Schulleitung</a:t>
            </a:r>
            <a:endParaRPr lang="de-DE">
              <a:solidFill>
                <a:srgbClr val="000000"/>
              </a:solidFill>
              <a:latin typeface="Aptos" panose="02110004020202020204"/>
              <a:ea typeface="Roboto"/>
              <a:cs typeface="Arial"/>
            </a:endParaRPr>
          </a:p>
          <a:p>
            <a:pPr algn="ctr"/>
            <a:r>
              <a:rPr lang="de-DE" sz="36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www.schule.pratteln.ch</a:t>
            </a:r>
          </a:p>
        </p:txBody>
      </p:sp>
      <p:pic>
        <p:nvPicPr>
          <p:cNvPr id="4" name="Grafik 3" descr="Illustration von Segelbooten auf einem See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85" r="33685"/>
          <a:stretch/>
        </p:blipFill>
        <p:spPr>
          <a:xfrm>
            <a:off x="-3966" y="-2082"/>
            <a:ext cx="3807993" cy="6860123"/>
          </a:xfrm>
          <a:prstGeom prst="rect">
            <a:avLst/>
          </a:prstGeom>
        </p:spPr>
      </p:pic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8B83A8-BBA9-0F3C-1DDD-79832FDE9558}"/>
              </a:ext>
            </a:extLst>
          </p:cNvPr>
          <p:cNvSpPr txBox="1"/>
          <p:nvPr/>
        </p:nvSpPr>
        <p:spPr>
          <a:xfrm>
            <a:off x="4860098" y="4548187"/>
            <a:ext cx="3431345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</a:rPr>
              <a:t>Daniela </a:t>
            </a:r>
            <a:r>
              <a:rPr lang="de-DE" sz="2400" b="1" dirty="0" err="1">
                <a:solidFill>
                  <a:srgbClr val="E4830E"/>
                </a:solidFill>
              </a:rPr>
              <a:t>Gloor</a:t>
            </a:r>
            <a:endParaRPr lang="de-DE" sz="2400" b="1">
              <a:solidFill>
                <a:srgbClr val="E4830E"/>
              </a:solidFill>
            </a:endParaRPr>
          </a:p>
          <a:p>
            <a:r>
              <a:rPr lang="de-DE" sz="2400" dirty="0">
                <a:solidFill>
                  <a:srgbClr val="E4830E"/>
                </a:solidFill>
              </a:rPr>
              <a:t>Team:</a:t>
            </a:r>
          </a:p>
          <a:p>
            <a:r>
              <a:rPr lang="de-DE" sz="2400" err="1">
                <a:solidFill>
                  <a:srgbClr val="E4830E"/>
                </a:solidFill>
              </a:rPr>
              <a:t>Aegelmatt</a:t>
            </a:r>
            <a:r>
              <a:rPr lang="de-DE" sz="2400" dirty="0">
                <a:solidFill>
                  <a:srgbClr val="E4830E"/>
                </a:solidFill>
              </a:rPr>
              <a:t> </a:t>
            </a:r>
            <a:endParaRPr lang="de-DE" sz="2400">
              <a:solidFill>
                <a:srgbClr val="000000"/>
              </a:solidFill>
            </a:endParaRPr>
          </a:p>
          <a:p>
            <a:r>
              <a:rPr lang="de-DE" sz="2400" dirty="0">
                <a:solidFill>
                  <a:srgbClr val="E4830E"/>
                </a:solidFill>
              </a:rPr>
              <a:t>inkl. der zugehörigen Kindergärten</a:t>
            </a:r>
            <a:endParaRPr lang="de-DE" sz="24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A152E2-7F05-D0E2-1C9C-228F45DD8D1F}"/>
              </a:ext>
            </a:extLst>
          </p:cNvPr>
          <p:cNvSpPr txBox="1"/>
          <p:nvPr/>
        </p:nvSpPr>
        <p:spPr>
          <a:xfrm>
            <a:off x="8487647" y="4537455"/>
            <a:ext cx="3431345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</a:rPr>
              <a:t>Regula Ineichen</a:t>
            </a:r>
            <a:endParaRPr lang="de-DE" dirty="0"/>
          </a:p>
          <a:p>
            <a:r>
              <a:rPr lang="de-DE" sz="2400" dirty="0">
                <a:solidFill>
                  <a:srgbClr val="E4830E"/>
                </a:solidFill>
              </a:rPr>
              <a:t>Teams:</a:t>
            </a:r>
          </a:p>
          <a:p>
            <a:r>
              <a:rPr lang="de-DE" sz="2400" dirty="0" err="1">
                <a:solidFill>
                  <a:srgbClr val="E4830E"/>
                </a:solidFill>
              </a:rPr>
              <a:t>Erlimatt</a:t>
            </a:r>
            <a:r>
              <a:rPr lang="de-DE" sz="2400" dirty="0">
                <a:solidFill>
                  <a:srgbClr val="E4830E"/>
                </a:solidFill>
              </a:rPr>
              <a:t> 1 und </a:t>
            </a:r>
            <a:r>
              <a:rPr lang="de-DE" sz="2400" dirty="0" err="1">
                <a:solidFill>
                  <a:srgbClr val="E4830E"/>
                </a:solidFill>
              </a:rPr>
              <a:t>Erlimatt</a:t>
            </a:r>
            <a:r>
              <a:rPr lang="de-DE" sz="2400" dirty="0">
                <a:solidFill>
                  <a:srgbClr val="E4830E"/>
                </a:solidFill>
              </a:rPr>
              <a:t> 2</a:t>
            </a:r>
          </a:p>
        </p:txBody>
      </p:sp>
      <p:pic>
        <p:nvPicPr>
          <p:cNvPr id="5" name="Grafik 4" descr="Ein Bild, das Menschliches Gesicht, Person, Lächeln, Kragen enthält.&#10;&#10;Beschreibung automatisch generiert.">
            <a:extLst>
              <a:ext uri="{FF2B5EF4-FFF2-40B4-BE49-F238E27FC236}">
                <a16:creationId xmlns:a16="http://schemas.microsoft.com/office/drawing/2014/main" id="{C5576F20-6775-CCD1-7728-E91C022AE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726" y="2065919"/>
            <a:ext cx="3149422" cy="2468585"/>
          </a:xfrm>
          <a:prstGeom prst="rect">
            <a:avLst/>
          </a:prstGeom>
        </p:spPr>
      </p:pic>
      <p:pic>
        <p:nvPicPr>
          <p:cNvPr id="7" name="Grafik 6" descr="Ein Bild, das Menschliches Gesicht, Person, Lächeln, Schal enthält.&#10;&#10;Beschreibung automatisch generiert.">
            <a:extLst>
              <a:ext uri="{FF2B5EF4-FFF2-40B4-BE49-F238E27FC236}">
                <a16:creationId xmlns:a16="http://schemas.microsoft.com/office/drawing/2014/main" id="{0847E161-0225-98F5-7D9F-AE437A61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122" y="2061558"/>
            <a:ext cx="3155728" cy="2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846438" y="516206"/>
            <a:ext cx="53618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600" b="1">
                <a:solidFill>
                  <a:srgbClr val="E4830E"/>
                </a:solidFill>
                <a:latin typeface="Arial"/>
                <a:ea typeface="Roboto"/>
                <a:cs typeface="Arial"/>
              </a:rPr>
              <a:t>Schulleitung</a:t>
            </a:r>
            <a:endParaRPr lang="de-DE">
              <a:solidFill>
                <a:srgbClr val="000000"/>
              </a:solidFill>
              <a:latin typeface="Aptos" panose="02110004020202020204"/>
              <a:ea typeface="Roboto"/>
              <a:cs typeface="Arial"/>
            </a:endParaRPr>
          </a:p>
          <a:p>
            <a:pPr algn="ctr"/>
            <a:r>
              <a:rPr lang="de-DE" sz="36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www.schule.pratteln.ch</a:t>
            </a:r>
          </a:p>
        </p:txBody>
      </p:sp>
      <p:pic>
        <p:nvPicPr>
          <p:cNvPr id="4" name="Grafik 3" descr="Illustration von Segelbooten auf einem See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85" r="33685"/>
          <a:stretch/>
        </p:blipFill>
        <p:spPr>
          <a:xfrm>
            <a:off x="-3966" y="-2082"/>
            <a:ext cx="3807993" cy="6860123"/>
          </a:xfrm>
          <a:prstGeom prst="rect">
            <a:avLst/>
          </a:prstGeom>
        </p:spPr>
      </p:pic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8B83A8-BBA9-0F3C-1DDD-79832FDE9558}"/>
              </a:ext>
            </a:extLst>
          </p:cNvPr>
          <p:cNvSpPr txBox="1"/>
          <p:nvPr/>
        </p:nvSpPr>
        <p:spPr>
          <a:xfrm>
            <a:off x="6098348" y="4762500"/>
            <a:ext cx="3431345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</a:rPr>
              <a:t>Frank Säger</a:t>
            </a:r>
          </a:p>
          <a:p>
            <a:r>
              <a:rPr lang="de-DE" sz="2400" dirty="0">
                <a:solidFill>
                  <a:srgbClr val="E4830E"/>
                </a:solidFill>
              </a:rPr>
              <a:t>Zuständig für:</a:t>
            </a:r>
          </a:p>
          <a:p>
            <a:r>
              <a:rPr lang="de-DE" sz="2400" dirty="0">
                <a:solidFill>
                  <a:srgbClr val="E4830E"/>
                </a:solidFill>
              </a:rPr>
              <a:t>IT und Lehrmittel</a:t>
            </a:r>
          </a:p>
        </p:txBody>
      </p:sp>
      <p:pic>
        <p:nvPicPr>
          <p:cNvPr id="6" name="Grafik 5" descr="Ein Bild, das Menschliches Gesicht, Kleidung, Person, Lächeln enthält.&#10;&#10;Beschreibung automatisch generiert.">
            <a:extLst>
              <a:ext uri="{FF2B5EF4-FFF2-40B4-BE49-F238E27FC236}">
                <a16:creationId xmlns:a16="http://schemas.microsoft.com/office/drawing/2014/main" id="{3A453CBD-9AEF-24B3-475E-2EA6CFEF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19" y="2019299"/>
            <a:ext cx="3148014" cy="26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398915" y="1580587"/>
            <a:ext cx="6256864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Integrierter Musikunterricht</a:t>
            </a:r>
          </a:p>
          <a:p>
            <a:pPr algn="ctr"/>
            <a:r>
              <a:rPr lang="de-DE" sz="44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KMS</a:t>
            </a:r>
          </a:p>
        </p:txBody>
      </p:sp>
      <p:pic>
        <p:nvPicPr>
          <p:cNvPr id="4" name="Grafik 3" descr="Erwachsener und Kind beim Klavierspielen">
            <a:extLst>
              <a:ext uri="{FF2B5EF4-FFF2-40B4-BE49-F238E27FC236}">
                <a16:creationId xmlns:a16="http://schemas.microsoft.com/office/drawing/2014/main" id="{5BBFABA2-CFEE-8AD8-FAD4-DE006DE0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7" r="31497"/>
          <a:stretch/>
        </p:blipFill>
        <p:spPr>
          <a:xfrm>
            <a:off x="-3966" y="-2082"/>
            <a:ext cx="3807993" cy="6860123"/>
          </a:xfrm>
          <a:prstGeom prst="rect">
            <a:avLst/>
          </a:prstGeom>
        </p:spPr>
      </p:pic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8B83A8-BBA9-0F3C-1DDD-79832FDE9558}"/>
              </a:ext>
            </a:extLst>
          </p:cNvPr>
          <p:cNvSpPr txBox="1"/>
          <p:nvPr/>
        </p:nvSpPr>
        <p:spPr>
          <a:xfrm>
            <a:off x="4147235" y="3198251"/>
            <a:ext cx="7422773" cy="187743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 dirty="0">
                <a:solidFill>
                  <a:srgbClr val="E4830E"/>
                </a:solidFill>
              </a:rPr>
              <a:t>Instrumental Unterricht während dem Schulunterricht.</a:t>
            </a:r>
            <a:endParaRPr lang="de-DE" sz="2400" dirty="0">
              <a:solidFill>
                <a:srgbClr val="E4830E"/>
              </a:solidFill>
            </a:endParaRPr>
          </a:p>
          <a:p>
            <a:pPr algn="ctr"/>
            <a:endParaRPr lang="de-DE" sz="2400" b="1" dirty="0">
              <a:solidFill>
                <a:srgbClr val="E4830E"/>
              </a:solidFill>
            </a:endParaRPr>
          </a:p>
          <a:p>
            <a:pPr algn="ctr"/>
            <a:r>
              <a:rPr lang="de-DE" sz="2000" dirty="0">
                <a:solidFill>
                  <a:srgbClr val="E4830E"/>
                </a:solidFill>
                <a:ea typeface="+mn-lt"/>
                <a:cs typeface="+mn-lt"/>
                <a:hlinkClick r:id="rId4"/>
              </a:rPr>
              <a:t>https://vimeo.com/886117062/62fbef13ae?share=copy</a:t>
            </a:r>
            <a:endParaRPr lang="de-DE" sz="2000" dirty="0"/>
          </a:p>
          <a:p>
            <a:pPr algn="ctr"/>
            <a:endParaRPr lang="de-DE" sz="2400" b="1" dirty="0">
              <a:solidFill>
                <a:srgbClr val="E4830E"/>
              </a:solidFill>
            </a:endParaRPr>
          </a:p>
          <a:p>
            <a:pPr algn="ctr"/>
            <a:endParaRPr lang="de-DE" sz="2400" b="1" dirty="0">
              <a:solidFill>
                <a:srgbClr val="E483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739785" y="2224531"/>
            <a:ext cx="712205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4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Wir freuen uns Ihr Kind am </a:t>
            </a:r>
            <a:r>
              <a:rPr lang="de-DE" sz="4400" b="1" u="sng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10. August 2026 </a:t>
            </a:r>
          </a:p>
          <a:p>
            <a:pPr algn="ctr"/>
            <a:r>
              <a:rPr lang="de-DE" sz="44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in der 1. Klasse </a:t>
            </a:r>
            <a:endParaRPr lang="de-DE" sz="4400" dirty="0">
              <a:solidFill>
                <a:srgbClr val="000000"/>
              </a:solidFill>
              <a:latin typeface="Aptos" panose="02110004020202020204"/>
              <a:ea typeface="Roboto"/>
              <a:cs typeface="Arial"/>
            </a:endParaRPr>
          </a:p>
          <a:p>
            <a:pPr algn="ctr"/>
            <a:r>
              <a:rPr lang="de-DE" sz="4400" b="1" dirty="0" err="1">
                <a:solidFill>
                  <a:srgbClr val="E4830E"/>
                </a:solidFill>
                <a:latin typeface="Arial"/>
                <a:ea typeface="Roboto"/>
                <a:cs typeface="Arial"/>
              </a:rPr>
              <a:t>begrüssen</a:t>
            </a:r>
            <a:r>
              <a:rPr lang="de-DE" sz="44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 zu dürfen!</a:t>
            </a:r>
            <a:endParaRPr lang="de-DE" sz="4400" dirty="0"/>
          </a:p>
        </p:txBody>
      </p:sp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07C802F-8CF3-4CD5-B221-970C66F3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0625" cy="69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5552330" y="2274168"/>
            <a:ext cx="734083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8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Vielen Dank </a:t>
            </a:r>
            <a:endParaRPr lang="de-DE"/>
          </a:p>
          <a:p>
            <a:pPr algn="ctr"/>
            <a:r>
              <a:rPr lang="de-DE" sz="4800" b="1" dirty="0">
                <a:solidFill>
                  <a:srgbClr val="E4830E"/>
                </a:solidFill>
                <a:latin typeface="Arial"/>
                <a:ea typeface="Roboto"/>
                <a:cs typeface="Arial"/>
              </a:rPr>
              <a:t>für Ihre Aufmerksamkeit!</a:t>
            </a:r>
            <a:endParaRPr lang="de-DE"/>
          </a:p>
        </p:txBody>
      </p:sp>
      <p:pic>
        <p:nvPicPr>
          <p:cNvPr id="3" name="Grafik 2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52C56D3-BAEC-6DDA-B7A2-D22D06378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27"/>
          <a:stretch/>
        </p:blipFill>
        <p:spPr>
          <a:xfrm>
            <a:off x="10204004" y="184703"/>
            <a:ext cx="1657839" cy="1040104"/>
          </a:xfrm>
          <a:prstGeom prst="rect">
            <a:avLst/>
          </a:prstGeom>
        </p:spPr>
      </p:pic>
      <p:pic>
        <p:nvPicPr>
          <p:cNvPr id="2" name="Grafik 1" descr="Ein Bild, das Menschliches Gesicht, Person, Kleidung, Junge enthält.&#10;&#10;Beschreibung automatisch generiert.">
            <a:extLst>
              <a:ext uri="{FF2B5EF4-FFF2-40B4-BE49-F238E27FC236}">
                <a16:creationId xmlns:a16="http://schemas.microsoft.com/office/drawing/2014/main" id="{8C056362-A44A-8430-E8F7-41206EFC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95" t="99" r="22159" b="-525"/>
          <a:stretch/>
        </p:blipFill>
        <p:spPr>
          <a:xfrm>
            <a:off x="-5341" y="-2082"/>
            <a:ext cx="6578939" cy="68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5035755" y="2908252"/>
            <a:ext cx="7264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dirty="0">
                <a:solidFill>
                  <a:srgbClr val="E4830E"/>
                </a:solidFill>
                <a:latin typeface="Roboto" panose="02000000000000000000" pitchFamily="2" charset="0"/>
              </a:rPr>
              <a:t>Welche Kinder kommen im Sommer 2026 </a:t>
            </a:r>
          </a:p>
          <a:p>
            <a:pPr algn="ctr"/>
            <a:r>
              <a:rPr lang="de-CH" sz="2400" b="1" dirty="0">
                <a:solidFill>
                  <a:srgbClr val="E4830E"/>
                </a:solidFill>
                <a:latin typeface="Roboto" panose="02000000000000000000" pitchFamily="2" charset="0"/>
              </a:rPr>
              <a:t>in die 1. Klasse? </a:t>
            </a:r>
          </a:p>
          <a:p>
            <a:pPr algn="ctr"/>
            <a:endParaRPr lang="de-CH" sz="2400" b="1" dirty="0">
              <a:solidFill>
                <a:srgbClr val="E4830E"/>
              </a:solidFill>
              <a:latin typeface="Roboto" panose="02000000000000000000" pitchFamily="2" charset="0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rgbClr val="E4830E"/>
                </a:solidFill>
                <a:latin typeface="Roboto" panose="02000000000000000000" pitchFamily="2" charset="0"/>
              </a:rPr>
              <a:t>Kinder im 2. Kindergartenjahr 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rgbClr val="E4830E"/>
                </a:solidFill>
                <a:latin typeface="Roboto" panose="02000000000000000000" pitchFamily="2" charset="0"/>
              </a:rPr>
              <a:t>Vorzeitiger Eintritt in die 1. Klasse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rgbClr val="E4830E"/>
                </a:solidFill>
                <a:latin typeface="Roboto" panose="02000000000000000000" pitchFamily="2" charset="0"/>
              </a:rPr>
              <a:t>Verzögerter Eintritt in die 1. Klasse</a:t>
            </a:r>
          </a:p>
          <a:p>
            <a:pPr algn="ctr"/>
            <a:endParaRPr lang="de-DE" sz="24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927600" y="1919803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>
                <a:solidFill>
                  <a:srgbClr val="E483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Eintritt in die 1. Klasse</a:t>
            </a:r>
            <a:endParaRPr lang="en-GB" sz="4000" b="1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rafik 3" descr="Multikulturelle Mädchen umarmen sich">
            <a:extLst>
              <a:ext uri="{FF2B5EF4-FFF2-40B4-BE49-F238E27FC236}">
                <a16:creationId xmlns:a16="http://schemas.microsoft.com/office/drawing/2014/main" id="{3CFA4740-CD0F-EE19-E194-2B79970FB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5"/>
          <a:stretch/>
        </p:blipFill>
        <p:spPr>
          <a:xfrm>
            <a:off x="0" y="0"/>
            <a:ext cx="4927600" cy="6883400"/>
          </a:xfrm>
          <a:prstGeom prst="rect">
            <a:avLst/>
          </a:prstGeom>
        </p:spPr>
      </p:pic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F9E236ED-13CE-D777-5E01-542505A9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4276725" y="2652673"/>
            <a:ext cx="7727538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de-DE" sz="24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Empfehlung der Kindergartenlehrperson </a:t>
            </a: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für den Übergang in die 1. Klasse:</a:t>
            </a:r>
            <a:endParaRPr lang="de-DE" sz="2800" dirty="0">
              <a:latin typeface="Roboto"/>
              <a:ea typeface="Roboto"/>
              <a:cs typeface="Roboto"/>
            </a:endParaRPr>
          </a:p>
          <a:p>
            <a:pPr algn="ctr"/>
            <a:endParaRPr lang="de-DE" sz="24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Regelklasse: 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Maximal 24 Kinder (Richtzahl 22 Kinder), </a:t>
            </a: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Dauer: </a:t>
            </a: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1 Jahr</a:t>
            </a:r>
          </a:p>
          <a:p>
            <a:pPr algn="ctr"/>
            <a:r>
              <a:rPr lang="de-DE" sz="2400" i="1" dirty="0">
                <a:solidFill>
                  <a:srgbClr val="E483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oder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Einführungsklasse: </a:t>
            </a:r>
          </a:p>
          <a:p>
            <a:pPr algn="ctr"/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Maximal 13 Kinder (Richtzahl 10 Kinder), </a:t>
            </a: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Dauer:</a:t>
            </a: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2 Jahre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3902150" y="1944787"/>
            <a:ext cx="828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Eintritt in die 1. Klasse</a:t>
            </a:r>
            <a:endParaRPr lang="en-GB" sz="4000" b="1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fik 4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C059B5F2-F08E-1284-6A46-13E84AEA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525" y="349536"/>
            <a:ext cx="2247900" cy="13620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F44F7E4-1C5E-4635-BEF8-5D0A18E7DA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78" y="0"/>
            <a:ext cx="4304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BCD8019F-EAC8-3115-9DB4-22102E388333}"/>
              </a:ext>
            </a:extLst>
          </p:cNvPr>
          <p:cNvSpPr txBox="1"/>
          <p:nvPr/>
        </p:nvSpPr>
        <p:spPr>
          <a:xfrm>
            <a:off x="3981114" y="2899899"/>
            <a:ext cx="8289850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Standortgespräche im Dezember/Januar</a:t>
            </a:r>
            <a:endParaRPr lang="de-DE" dirty="0"/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Empfehlung der Kindergartenlehrperson und eventuell der Heilpädagogin</a:t>
            </a:r>
            <a:endParaRPr lang="de-DE" sz="2800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de-DE" sz="2400" dirty="0">
              <a:solidFill>
                <a:srgbClr val="E4830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Die Erziehungsberechtigten </a:t>
            </a:r>
          </a:p>
          <a:p>
            <a:pPr algn="ctr"/>
            <a:r>
              <a:rPr lang="de-DE" sz="28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sind mit der Empfehlung einverstanden.</a:t>
            </a: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Entsprechende Zuteilung durch die Schulleitung</a:t>
            </a: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Versand Einteilungsbriefe Freitag, 8.5.2026</a:t>
            </a:r>
            <a:endParaRPr lang="de-DE" sz="2400" b="1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4978475" y="1823574"/>
            <a:ext cx="590969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Ablauf des Übergangs</a:t>
            </a:r>
            <a:endParaRPr lang="de-DE" dirty="0"/>
          </a:p>
        </p:txBody>
      </p:sp>
      <p:pic>
        <p:nvPicPr>
          <p:cNvPr id="3" name="Grafik 2" descr="Junge mit Rucksack">
            <a:extLst>
              <a:ext uri="{FF2B5EF4-FFF2-40B4-BE49-F238E27FC236}">
                <a16:creationId xmlns:a16="http://schemas.microsoft.com/office/drawing/2014/main" id="{1177ECFA-7E99-31E4-5EE4-B5D02AF544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43" r="31043"/>
          <a:stretch/>
        </p:blipFill>
        <p:spPr>
          <a:xfrm>
            <a:off x="0" y="0"/>
            <a:ext cx="3902149" cy="6858000"/>
          </a:xfrm>
          <a:prstGeom prst="rect">
            <a:avLst/>
          </a:prstGeom>
        </p:spPr>
      </p:pic>
      <p:pic>
        <p:nvPicPr>
          <p:cNvPr id="4" name="Grafik 3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67431E65-339F-D06A-5033-182FB89E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967" y="262094"/>
            <a:ext cx="22479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5036345" y="1678602"/>
            <a:ext cx="60031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Ablauf des Übergangs</a:t>
            </a:r>
            <a:endParaRPr lang="de-DE" dirty="0"/>
          </a:p>
        </p:txBody>
      </p:sp>
      <p:pic>
        <p:nvPicPr>
          <p:cNvPr id="6" name="Grafik 5" descr="Nahaufnahme von verschiedenfarbigen Stiften">
            <a:extLst>
              <a:ext uri="{FF2B5EF4-FFF2-40B4-BE49-F238E27FC236}">
                <a16:creationId xmlns:a16="http://schemas.microsoft.com/office/drawing/2014/main" id="{55CB15F9-4427-AE28-115F-53041518C0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48"/>
          <a:stretch/>
        </p:blipFill>
        <p:spPr>
          <a:xfrm>
            <a:off x="0" y="0"/>
            <a:ext cx="4949005" cy="686978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5036345" y="2565840"/>
            <a:ext cx="715565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Die Erziehungsberechtigten sind mit der Empfehlung </a:t>
            </a:r>
            <a:r>
              <a:rPr lang="de-DE" sz="2400" b="1" u="sng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nicht </a:t>
            </a:r>
            <a:r>
              <a:rPr lang="de-DE" sz="24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einverstanden:</a:t>
            </a:r>
            <a:endParaRPr lang="de-DE" sz="2400" b="1" dirty="0">
              <a:solidFill>
                <a:srgbClr val="E4830E"/>
              </a:solidFill>
              <a:latin typeface="Aptos"/>
              <a:ea typeface="Roboto"/>
              <a:cs typeface="Roboto"/>
            </a:endParaRPr>
          </a:p>
          <a:p>
            <a:endParaRPr lang="de-DE" sz="2400" dirty="0">
              <a:solidFill>
                <a:srgbClr val="E4830E"/>
              </a:solidFill>
              <a:latin typeface="Arial"/>
              <a:ea typeface="Roboto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Ev. Gespräch Schulleitung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Ev. Beratung durch den </a:t>
            </a:r>
          </a:p>
          <a:p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 Schulpsychologischen Dienst</a:t>
            </a:r>
            <a:endParaRPr lang="de-DE" dirty="0"/>
          </a:p>
          <a:p>
            <a:pPr marL="342900" indent="-342900">
              <a:buFont typeface="Arial"/>
              <a:buChar char="•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Im Ausnahmefall: Verfügung der Schulleitung und sofortige Information an die Erziehungsberechtigten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Rekursmöglichkeit</a:t>
            </a: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an den Schulrat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Versand der Einteilungsbriefe am 8. Mai 2026</a:t>
            </a:r>
            <a:endParaRPr lang="de-DE" dirty="0"/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8705608" y="2199985"/>
            <a:ext cx="272920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Erlimatt</a:t>
            </a:r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</a:t>
            </a:r>
            <a:endParaRPr lang="de-DE" dirty="0">
              <a:solidFill>
                <a:srgbClr val="000000"/>
              </a:solidFill>
              <a:latin typeface="Aptos" panose="02110004020202020204"/>
              <a:ea typeface="Roboto"/>
              <a:cs typeface="Roboto"/>
            </a:endParaRPr>
          </a:p>
          <a:p>
            <a:pPr algn="ctr"/>
            <a:r>
              <a:rPr lang="de-DE" sz="4000" b="1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1 + 2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8951495" y="3903103"/>
            <a:ext cx="2412074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Erliweg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12/14</a:t>
            </a:r>
            <a:endParaRPr lang="de-DE" sz="2800" dirty="0"/>
          </a:p>
          <a:p>
            <a:pPr algn="ctr"/>
            <a:endParaRPr lang="de-DE" sz="28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26 Klassen</a:t>
            </a:r>
            <a:endParaRPr lang="de-DE" sz="2800" dirty="0"/>
          </a:p>
          <a:p>
            <a:endParaRPr lang="de-DE" sz="2800" dirty="0"/>
          </a:p>
          <a:p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  <p:pic>
        <p:nvPicPr>
          <p:cNvPr id="8" name="Grafik 7" descr="Ein Bild, das draußen, Himmel, Gras, Pflanze enthält.&#10;&#10;Beschreibung automatisch generiert.">
            <a:extLst>
              <a:ext uri="{FF2B5EF4-FFF2-40B4-BE49-F238E27FC236}">
                <a16:creationId xmlns:a16="http://schemas.microsoft.com/office/drawing/2014/main" id="{618CEACD-B30D-70BC-595D-FD5F0A809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84" t="1157" r="10323" b="2456"/>
          <a:stretch/>
        </p:blipFill>
        <p:spPr>
          <a:xfrm>
            <a:off x="0" y="0"/>
            <a:ext cx="846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CFEA21C-90C0-9C24-B6BC-D8E888DE4E6E}"/>
              </a:ext>
            </a:extLst>
          </p:cNvPr>
          <p:cNvSpPr txBox="1"/>
          <p:nvPr/>
        </p:nvSpPr>
        <p:spPr>
          <a:xfrm>
            <a:off x="9001371" y="2373642"/>
            <a:ext cx="278013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Grossmatt</a:t>
            </a:r>
            <a:endParaRPr lang="de-DE" dirty="0" err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5F9475-1B6C-968F-84BA-F2FC44298864}"/>
              </a:ext>
            </a:extLst>
          </p:cNvPr>
          <p:cNvSpPr txBox="1"/>
          <p:nvPr/>
        </p:nvSpPr>
        <p:spPr>
          <a:xfrm>
            <a:off x="8845976" y="3409950"/>
            <a:ext cx="309093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800" dirty="0" err="1">
                <a:solidFill>
                  <a:srgbClr val="E4830E"/>
                </a:solidFill>
                <a:latin typeface="Roboto"/>
                <a:ea typeface="Roboto"/>
                <a:cs typeface="Roboto"/>
              </a:rPr>
              <a:t>Schlossstrasse</a:t>
            </a:r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 36</a:t>
            </a:r>
          </a:p>
          <a:p>
            <a:pPr algn="ctr"/>
            <a:endParaRPr lang="de-DE" sz="28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de-DE" sz="2800" dirty="0">
                <a:solidFill>
                  <a:srgbClr val="E4830E"/>
                </a:solidFill>
                <a:latin typeface="Roboto"/>
                <a:ea typeface="Roboto"/>
                <a:cs typeface="Roboto"/>
              </a:rPr>
              <a:t>9 Klassen</a:t>
            </a:r>
            <a:endParaRPr lang="de-DE" sz="2400" dirty="0">
              <a:solidFill>
                <a:srgbClr val="E483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Grafik 1" descr="Ein Bild, das Schrift, Text, Reihe, Design enthält.&#10;&#10;Beschreibung automatisch generiert.">
            <a:extLst>
              <a:ext uri="{FF2B5EF4-FFF2-40B4-BE49-F238E27FC236}">
                <a16:creationId xmlns:a16="http://schemas.microsoft.com/office/drawing/2014/main" id="{81B0D74B-7C24-682B-7051-0F654B8F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40" y="137176"/>
            <a:ext cx="2257425" cy="1362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C840BBB-4737-4A16-8AEB-6E9A086F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7"/>
          <a:stretch/>
        </p:blipFill>
        <p:spPr>
          <a:xfrm>
            <a:off x="0" y="-9525"/>
            <a:ext cx="8761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Microsoft Office PowerPoint</Application>
  <PresentationFormat>Breitbild</PresentationFormat>
  <Paragraphs>287</Paragraphs>
  <Slides>37</Slides>
  <Notes>0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Roboto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 Säger</dc:creator>
  <cp:lastModifiedBy>Cornelia Wüthrich</cp:lastModifiedBy>
  <cp:revision>1573</cp:revision>
  <cp:lastPrinted>2024-11-12T16:05:59Z</cp:lastPrinted>
  <dcterms:created xsi:type="dcterms:W3CDTF">2024-04-20T13:56:57Z</dcterms:created>
  <dcterms:modified xsi:type="dcterms:W3CDTF">2025-12-03T08:00:25Z</dcterms:modified>
</cp:coreProperties>
</file>